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9" r:id="rId2"/>
    <p:sldId id="260" r:id="rId3"/>
    <p:sldId id="257" r:id="rId4"/>
    <p:sldId id="261" r:id="rId5"/>
    <p:sldId id="262" r:id="rId6"/>
    <p:sldId id="263" r:id="rId7"/>
    <p:sldId id="264" r:id="rId8"/>
    <p:sldId id="266" r:id="rId9"/>
    <p:sldId id="267" r:id="rId10"/>
    <p:sldId id="268" r:id="rId11"/>
    <p:sldId id="272" r:id="rId12"/>
    <p:sldId id="271" r:id="rId13"/>
    <p:sldId id="265" r:id="rId14"/>
    <p:sldId id="270" r:id="rId15"/>
    <p:sldId id="273"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4C5"/>
    <a:srgbClr val="00C957"/>
    <a:srgbClr val="04A0FE"/>
    <a:srgbClr val="008397"/>
    <a:srgbClr val="2AB6ED"/>
    <a:srgbClr val="00ED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28"/>
  </p:normalViewPr>
  <p:slideViewPr>
    <p:cSldViewPr snapToGrid="0" snapToObjects="1">
      <p:cViewPr>
        <p:scale>
          <a:sx n="88" d="100"/>
          <a:sy n="88" d="100"/>
        </p:scale>
        <p:origin x="280" y="5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84C5"/>
              </a:solidFill>
              <a:ln w="19050">
                <a:noFill/>
              </a:ln>
              <a:effectLst/>
            </c:spPr>
            <c:extLst>
              <c:ext xmlns:c16="http://schemas.microsoft.com/office/drawing/2014/chart" uri="{C3380CC4-5D6E-409C-BE32-E72D297353CC}">
                <c16:uniqueId val="{00000001-8019-D34D-A50C-F50E7096C55E}"/>
              </c:ext>
            </c:extLst>
          </c:dPt>
          <c:dPt>
            <c:idx val="1"/>
            <c:bubble3D val="0"/>
            <c:explosion val="9"/>
            <c:spPr>
              <a:solidFill>
                <a:srgbClr val="00C957"/>
              </a:solidFill>
              <a:ln w="19050">
                <a:noFill/>
              </a:ln>
              <a:effectLst/>
            </c:spPr>
            <c:extLst>
              <c:ext xmlns:c16="http://schemas.microsoft.com/office/drawing/2014/chart" uri="{C3380CC4-5D6E-409C-BE32-E72D297353CC}">
                <c16:uniqueId val="{00000002-8019-D34D-A50C-F50E7096C55E}"/>
              </c:ext>
            </c:extLst>
          </c:dPt>
          <c:dPt>
            <c:idx val="2"/>
            <c:bubble3D val="0"/>
            <c:spPr>
              <a:solidFill>
                <a:schemeClr val="accent3"/>
              </a:solidFill>
              <a:ln w="19050">
                <a:noFill/>
              </a:ln>
              <a:effectLst/>
            </c:spPr>
          </c:dPt>
          <c:dPt>
            <c:idx val="3"/>
            <c:bubble3D val="0"/>
            <c:spPr>
              <a:solidFill>
                <a:schemeClr val="accent4"/>
              </a:solidFill>
              <a:ln w="19050">
                <a:noFill/>
              </a:ln>
              <a:effectLst/>
            </c:spPr>
          </c:dPt>
          <c:dLbls>
            <c:delete val="1"/>
          </c:dLbls>
          <c:cat>
            <c:strRef>
              <c:f>Sheet1!$A$2:$A$5</c:f>
              <c:strCache>
                <c:ptCount val="2"/>
                <c:pt idx="0">
                  <c:v>1st Qtr</c:v>
                </c:pt>
                <c:pt idx="1">
                  <c:v>2nd Qtr</c:v>
                </c:pt>
              </c:strCache>
            </c:strRef>
          </c:cat>
          <c:val>
            <c:numRef>
              <c:f>Sheet1!$B$2:$B$5</c:f>
              <c:numCache>
                <c:formatCode>General</c:formatCode>
                <c:ptCount val="4"/>
                <c:pt idx="0">
                  <c:v>5</c:v>
                </c:pt>
                <c:pt idx="1">
                  <c:v>95</c:v>
                </c:pt>
              </c:numCache>
            </c:numRef>
          </c:val>
          <c:extLst>
            <c:ext xmlns:c16="http://schemas.microsoft.com/office/drawing/2014/chart" uri="{C3380CC4-5D6E-409C-BE32-E72D297353CC}">
              <c16:uniqueId val="{00000000-8019-D34D-A50C-F50E7096C55E}"/>
            </c:ext>
          </c:extLst>
        </c:ser>
        <c:dLbls>
          <c:dLblPos val="outEnd"/>
          <c:showLegendKey val="0"/>
          <c:showVal val="0"/>
          <c:showCatName val="1"/>
          <c:showSerName val="0"/>
          <c:showPercent val="0"/>
          <c:showBubbleSize val="0"/>
          <c:showLeaderLines val="1"/>
        </c:dLbls>
        <c:firstSliceAng val="49"/>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0084C5"/>
              </a:solidFill>
              <a:ln w="19050">
                <a:noFill/>
              </a:ln>
              <a:effectLst/>
            </c:spPr>
            <c:extLst>
              <c:ext xmlns:c16="http://schemas.microsoft.com/office/drawing/2014/chart" uri="{C3380CC4-5D6E-409C-BE32-E72D297353CC}">
                <c16:uniqueId val="{00000001-F0F7-8E48-AACF-FC049239FBD9}"/>
              </c:ext>
            </c:extLst>
          </c:dPt>
          <c:dPt>
            <c:idx val="1"/>
            <c:bubble3D val="0"/>
            <c:explosion val="9"/>
            <c:spPr>
              <a:solidFill>
                <a:srgbClr val="00C957"/>
              </a:solidFill>
              <a:ln w="19050">
                <a:noFill/>
              </a:ln>
              <a:effectLst/>
            </c:spPr>
            <c:extLst>
              <c:ext xmlns:c16="http://schemas.microsoft.com/office/drawing/2014/chart" uri="{C3380CC4-5D6E-409C-BE32-E72D297353CC}">
                <c16:uniqueId val="{00000003-F0F7-8E48-AACF-FC049239FBD9}"/>
              </c:ext>
            </c:extLst>
          </c:dPt>
          <c:dPt>
            <c:idx val="2"/>
            <c:bubble3D val="0"/>
            <c:spPr>
              <a:solidFill>
                <a:schemeClr val="accent3"/>
              </a:solidFill>
              <a:ln w="19050">
                <a:noFill/>
              </a:ln>
              <a:effectLst/>
            </c:spPr>
            <c:extLst>
              <c:ext xmlns:c16="http://schemas.microsoft.com/office/drawing/2014/chart" uri="{C3380CC4-5D6E-409C-BE32-E72D297353CC}">
                <c16:uniqueId val="{00000005-F0F7-8E48-AACF-FC049239FBD9}"/>
              </c:ext>
            </c:extLst>
          </c:dPt>
          <c:dPt>
            <c:idx val="3"/>
            <c:bubble3D val="0"/>
            <c:spPr>
              <a:solidFill>
                <a:schemeClr val="accent4"/>
              </a:solidFill>
              <a:ln w="19050">
                <a:noFill/>
              </a:ln>
              <a:effectLst/>
            </c:spPr>
            <c:extLst>
              <c:ext xmlns:c16="http://schemas.microsoft.com/office/drawing/2014/chart" uri="{C3380CC4-5D6E-409C-BE32-E72D297353CC}">
                <c16:uniqueId val="{00000007-F0F7-8E48-AACF-FC049239FBD9}"/>
              </c:ext>
            </c:extLst>
          </c:dPt>
          <c:dLbls>
            <c:delete val="1"/>
          </c:dLbls>
          <c:cat>
            <c:strRef>
              <c:f>Sheet1!$A$2:$A$5</c:f>
              <c:strCache>
                <c:ptCount val="2"/>
                <c:pt idx="0">
                  <c:v>1st Qtr</c:v>
                </c:pt>
                <c:pt idx="1">
                  <c:v>2nd Qtr</c:v>
                </c:pt>
              </c:strCache>
            </c:strRef>
          </c:cat>
          <c:val>
            <c:numRef>
              <c:f>Sheet1!$B$2:$B$5</c:f>
              <c:numCache>
                <c:formatCode>General</c:formatCode>
                <c:ptCount val="4"/>
                <c:pt idx="0">
                  <c:v>21</c:v>
                </c:pt>
                <c:pt idx="1">
                  <c:v>79</c:v>
                </c:pt>
              </c:numCache>
            </c:numRef>
          </c:val>
          <c:extLst>
            <c:ext xmlns:c16="http://schemas.microsoft.com/office/drawing/2014/chart" uri="{C3380CC4-5D6E-409C-BE32-E72D297353CC}">
              <c16:uniqueId val="{00000008-F0F7-8E48-AACF-FC049239FBD9}"/>
            </c:ext>
          </c:extLst>
        </c:ser>
        <c:dLbls>
          <c:dLblPos val="outEnd"/>
          <c:showLegendKey val="0"/>
          <c:showVal val="0"/>
          <c:showCatName val="1"/>
          <c:showSerName val="0"/>
          <c:showPercent val="0"/>
          <c:showBubbleSize val="0"/>
          <c:showLeaderLines val="1"/>
        </c:dLbls>
        <c:firstSliceAng val="273"/>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9EF15-4720-594D-BF3C-A0F3C7BF6B23}" type="datetimeFigureOut">
              <a:rPr lang="en-US" smtClean="0"/>
              <a:t>4/21/19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BFAB0C-92BE-FB46-82B4-6A97195A4A92}" type="slidenum">
              <a:rPr lang="en-US" smtClean="0"/>
              <a:t>‹#›</a:t>
            </a:fld>
            <a:endParaRPr lang="en-US"/>
          </a:p>
        </p:txBody>
      </p:sp>
    </p:spTree>
    <p:extLst>
      <p:ext uri="{BB962C8B-B14F-4D97-AF65-F5344CB8AC3E}">
        <p14:creationId xmlns:p14="http://schemas.microsoft.com/office/powerpoint/2010/main" val="1134912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BFAB0C-92BE-FB46-82B4-6A97195A4A92}" type="slidenum">
              <a:rPr lang="en-US" smtClean="0"/>
              <a:t>6</a:t>
            </a:fld>
            <a:endParaRPr lang="en-US"/>
          </a:p>
        </p:txBody>
      </p:sp>
    </p:spTree>
    <p:extLst>
      <p:ext uri="{BB962C8B-B14F-4D97-AF65-F5344CB8AC3E}">
        <p14:creationId xmlns:p14="http://schemas.microsoft.com/office/powerpoint/2010/main" val="312631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BFAB0C-92BE-FB46-82B4-6A97195A4A92}" type="slidenum">
              <a:rPr lang="en-US" smtClean="0"/>
              <a:t>12</a:t>
            </a:fld>
            <a:endParaRPr lang="en-US"/>
          </a:p>
        </p:txBody>
      </p:sp>
    </p:spTree>
    <p:extLst>
      <p:ext uri="{BB962C8B-B14F-4D97-AF65-F5344CB8AC3E}">
        <p14:creationId xmlns:p14="http://schemas.microsoft.com/office/powerpoint/2010/main" val="3458744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E20C-8DFF-2F4A-AF41-44859FAF36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64D7C8-8E7F-D14B-B9E9-1A942A6F8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22DED7-6C6E-FF40-A54D-E5378EC46D8A}"/>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5" name="Footer Placeholder 4">
            <a:extLst>
              <a:ext uri="{FF2B5EF4-FFF2-40B4-BE49-F238E27FC236}">
                <a16:creationId xmlns:a16="http://schemas.microsoft.com/office/drawing/2014/main" id="{723C2326-B397-DC4E-87AB-6FFB1F076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5BDB3-6461-8B4F-922F-BF403D26F978}"/>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2990173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AD359-A990-0C47-9601-8B23B9C8B2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9DBC15-371E-3B4D-9ABF-47BAA5F74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A3A97-CD27-CA40-9336-2B76CFCE670B}"/>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5" name="Footer Placeholder 4">
            <a:extLst>
              <a:ext uri="{FF2B5EF4-FFF2-40B4-BE49-F238E27FC236}">
                <a16:creationId xmlns:a16="http://schemas.microsoft.com/office/drawing/2014/main" id="{986936D1-B7F4-464A-B7C7-282529CA9A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856D99-B313-1D43-964F-970A62649B4E}"/>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3914136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F74B50-E098-804A-A6F5-CD081AB42D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23C6FC-D2B4-8241-98EE-B2A3025C01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5B203E-85CE-2341-AF94-42DB19BA4BFB}"/>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5" name="Footer Placeholder 4">
            <a:extLst>
              <a:ext uri="{FF2B5EF4-FFF2-40B4-BE49-F238E27FC236}">
                <a16:creationId xmlns:a16="http://schemas.microsoft.com/office/drawing/2014/main" id="{0B1DAFB9-E60E-474D-852B-360D1FFB7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671D7-5741-D746-B2FF-E81AA2172F91}"/>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322597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687230-E946-7545-9E0D-CB20F3FFB495}"/>
              </a:ext>
            </a:extLst>
          </p:cNvPr>
          <p:cNvPicPr>
            <a:picLocks noChangeAspect="1"/>
          </p:cNvPicPr>
          <p:nvPr userDrawn="1"/>
        </p:nvPicPr>
        <p:blipFill rotWithShape="1">
          <a:blip r:embed="rId2"/>
          <a:srcRect l="33563" t="10990" r="33454" b="31490"/>
          <a:stretch/>
        </p:blipFill>
        <p:spPr>
          <a:xfrm>
            <a:off x="11381118" y="48463"/>
            <a:ext cx="782127" cy="727914"/>
          </a:xfrm>
          <a:prstGeom prst="rect">
            <a:avLst/>
          </a:prstGeom>
        </p:spPr>
      </p:pic>
      <p:cxnSp>
        <p:nvCxnSpPr>
          <p:cNvPr id="8" name="Straight Connector 7">
            <a:extLst>
              <a:ext uri="{FF2B5EF4-FFF2-40B4-BE49-F238E27FC236}">
                <a16:creationId xmlns:a16="http://schemas.microsoft.com/office/drawing/2014/main" id="{6355146A-38CF-804F-8E8A-B6FF253A9ABA}"/>
              </a:ext>
            </a:extLst>
          </p:cNvPr>
          <p:cNvCxnSpPr/>
          <p:nvPr userDrawn="1"/>
        </p:nvCxnSpPr>
        <p:spPr>
          <a:xfrm>
            <a:off x="0" y="793630"/>
            <a:ext cx="12192000" cy="0"/>
          </a:xfrm>
          <a:prstGeom prst="line">
            <a:avLst/>
          </a:prstGeom>
          <a:ln w="44450">
            <a:solidFill>
              <a:srgbClr val="0084C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56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7911-09B5-6E49-ADA8-21E47F0B6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F6E06A-4275-0D40-A989-97DE0E059C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620571-6A17-FD40-B35D-4445996ED44F}"/>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5" name="Footer Placeholder 4">
            <a:extLst>
              <a:ext uri="{FF2B5EF4-FFF2-40B4-BE49-F238E27FC236}">
                <a16:creationId xmlns:a16="http://schemas.microsoft.com/office/drawing/2014/main" id="{D4AB16E6-8F6B-F749-AE9F-C67D469C8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A3E046-2AAB-3E43-854C-1C2FBA3E3BCE}"/>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1965645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80ABE-738B-944D-9E37-323F2D4E0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1BB00-08FC-0744-8EC9-E7D7AB1E9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F55977-FDE1-8B44-A2EA-059F7B8277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86C805-B206-4949-AFD9-80E11C904CB6}"/>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6" name="Footer Placeholder 5">
            <a:extLst>
              <a:ext uri="{FF2B5EF4-FFF2-40B4-BE49-F238E27FC236}">
                <a16:creationId xmlns:a16="http://schemas.microsoft.com/office/drawing/2014/main" id="{558254A1-E170-5D4B-B087-0396CBC29F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84590B-28D0-7942-811B-81E88761ACE7}"/>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11341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E89D-C395-A844-8429-3DB51FB313A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A7F45F-0B81-D042-A2B3-6F82B300E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A25118-CAEA-FB44-B881-D90992F131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4FBA1A-65EE-1647-98C3-79651E605A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30165F-8AE6-F347-A636-7909CB91DF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078099-30D2-3142-BBE9-1AD6075E7F3E}"/>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8" name="Footer Placeholder 7">
            <a:extLst>
              <a:ext uri="{FF2B5EF4-FFF2-40B4-BE49-F238E27FC236}">
                <a16:creationId xmlns:a16="http://schemas.microsoft.com/office/drawing/2014/main" id="{0527A7CF-8FB6-284E-A8B1-23CD9F817A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8DE333-DE55-4C41-9C3F-E5586BF46D87}"/>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1883153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F732-1A4E-C741-B3BA-0CB15BD2E4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8CEF89-F4EE-1647-8B21-2C40F8A3F84A}"/>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4" name="Footer Placeholder 3">
            <a:extLst>
              <a:ext uri="{FF2B5EF4-FFF2-40B4-BE49-F238E27FC236}">
                <a16:creationId xmlns:a16="http://schemas.microsoft.com/office/drawing/2014/main" id="{3AC0FFE0-20BC-404C-88C8-582C2AAE87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E7C0AE-9D00-574D-B8B7-B9FBDAE82DCF}"/>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263138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9525B-4CAA-754E-AEF4-587D96D686C1}"/>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3" name="Footer Placeholder 2">
            <a:extLst>
              <a:ext uri="{FF2B5EF4-FFF2-40B4-BE49-F238E27FC236}">
                <a16:creationId xmlns:a16="http://schemas.microsoft.com/office/drawing/2014/main" id="{2E8B3EB4-18BE-4743-975F-3C0E12FC5A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7C45B5-EB13-974C-B22B-7F0A6BDDD9F3}"/>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4210685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6E24-71FA-164A-81FB-4D3F890164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19862F-D1A1-2C48-A07B-252EA1AA12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A27219-C2A0-BC40-AEE5-9422FF5E39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DCDB90-957A-A746-BADA-32EC48A29635}"/>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6" name="Footer Placeholder 5">
            <a:extLst>
              <a:ext uri="{FF2B5EF4-FFF2-40B4-BE49-F238E27FC236}">
                <a16:creationId xmlns:a16="http://schemas.microsoft.com/office/drawing/2014/main" id="{19B42FA5-2929-7D44-9575-E2B561F55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E45528-DAE7-8645-8B85-DB643307DAFA}"/>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2132768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8DAA-7AC8-E64D-916A-8789D2DFC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306C49-5484-E940-970E-DB5EDDD314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E4E382-49DF-3E45-ADDF-888A5B12F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0E22ED-8C18-9848-A267-229D1D3F323F}"/>
              </a:ext>
            </a:extLst>
          </p:cNvPr>
          <p:cNvSpPr>
            <a:spLocks noGrp="1"/>
          </p:cNvSpPr>
          <p:nvPr>
            <p:ph type="dt" sz="half" idx="10"/>
          </p:nvPr>
        </p:nvSpPr>
        <p:spPr/>
        <p:txBody>
          <a:bodyPr/>
          <a:lstStyle/>
          <a:p>
            <a:fld id="{AF925515-8FB3-B045-9669-066ED5FD3FEA}" type="datetimeFigureOut">
              <a:rPr lang="en-US" smtClean="0"/>
              <a:t>4/20/19</a:t>
            </a:fld>
            <a:endParaRPr lang="en-US"/>
          </a:p>
        </p:txBody>
      </p:sp>
      <p:sp>
        <p:nvSpPr>
          <p:cNvPr id="6" name="Footer Placeholder 5">
            <a:extLst>
              <a:ext uri="{FF2B5EF4-FFF2-40B4-BE49-F238E27FC236}">
                <a16:creationId xmlns:a16="http://schemas.microsoft.com/office/drawing/2014/main" id="{EFB36E0E-A6F6-EA47-92D2-71B5580D17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1471E3-51DF-A046-B791-8B44BC93C4DE}"/>
              </a:ext>
            </a:extLst>
          </p:cNvPr>
          <p:cNvSpPr>
            <a:spLocks noGrp="1"/>
          </p:cNvSpPr>
          <p:nvPr>
            <p:ph type="sldNum" sz="quarter" idx="12"/>
          </p:nvPr>
        </p:nvSpPr>
        <p:spPr/>
        <p:txBody>
          <a:bodyPr/>
          <a:lstStyle/>
          <a:p>
            <a:fld id="{F096DB46-436E-0248-99A7-1C11F967B771}" type="slidenum">
              <a:rPr lang="en-US" smtClean="0"/>
              <a:t>‹#›</a:t>
            </a:fld>
            <a:endParaRPr lang="en-US"/>
          </a:p>
        </p:txBody>
      </p:sp>
    </p:spTree>
    <p:extLst>
      <p:ext uri="{BB962C8B-B14F-4D97-AF65-F5344CB8AC3E}">
        <p14:creationId xmlns:p14="http://schemas.microsoft.com/office/powerpoint/2010/main" val="3236978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C4B361-8597-AC4E-B6DB-988210D264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93074C-EC7A-884A-A12E-4C87CE5E2D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C849A-C2EE-AB4B-A677-80F57E056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925515-8FB3-B045-9669-066ED5FD3FEA}" type="datetimeFigureOut">
              <a:rPr lang="en-US" smtClean="0"/>
              <a:t>4/20/19</a:t>
            </a:fld>
            <a:endParaRPr lang="en-US"/>
          </a:p>
        </p:txBody>
      </p:sp>
      <p:sp>
        <p:nvSpPr>
          <p:cNvPr id="5" name="Footer Placeholder 4">
            <a:extLst>
              <a:ext uri="{FF2B5EF4-FFF2-40B4-BE49-F238E27FC236}">
                <a16:creationId xmlns:a16="http://schemas.microsoft.com/office/drawing/2014/main" id="{783E28D9-E427-4A49-BD51-0BE9E252D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00D225-DC14-CE43-99DA-0B68785D8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96DB46-436E-0248-99A7-1C11F967B771}" type="slidenum">
              <a:rPr lang="en-US" smtClean="0"/>
              <a:t>‹#›</a:t>
            </a:fld>
            <a:endParaRPr lang="en-US"/>
          </a:p>
        </p:txBody>
      </p:sp>
    </p:spTree>
    <p:extLst>
      <p:ext uri="{BB962C8B-B14F-4D97-AF65-F5344CB8AC3E}">
        <p14:creationId xmlns:p14="http://schemas.microsoft.com/office/powerpoint/2010/main" val="2531686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14.png"/><Relationship Id="rId9"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9F1B0F-7573-AD48-9D14-E63A9E630F70}"/>
              </a:ext>
            </a:extLst>
          </p:cNvPr>
          <p:cNvPicPr>
            <a:picLocks noChangeAspect="1"/>
          </p:cNvPicPr>
          <p:nvPr/>
        </p:nvPicPr>
        <p:blipFill>
          <a:blip r:embed="rId2"/>
          <a:stretch>
            <a:fillRect/>
          </a:stretch>
        </p:blipFill>
        <p:spPr>
          <a:xfrm>
            <a:off x="41096" y="145516"/>
            <a:ext cx="12109808" cy="6670486"/>
          </a:xfrm>
          <a:prstGeom prst="rect">
            <a:avLst/>
          </a:prstGeom>
        </p:spPr>
      </p:pic>
      <p:sp>
        <p:nvSpPr>
          <p:cNvPr id="9" name="Rectangle 8">
            <a:extLst>
              <a:ext uri="{FF2B5EF4-FFF2-40B4-BE49-F238E27FC236}">
                <a16:creationId xmlns:a16="http://schemas.microsoft.com/office/drawing/2014/main" id="{F33B41EB-FC04-6942-8E4D-14C01BACB7E5}"/>
              </a:ext>
            </a:extLst>
          </p:cNvPr>
          <p:cNvSpPr/>
          <p:nvPr/>
        </p:nvSpPr>
        <p:spPr>
          <a:xfrm>
            <a:off x="8091578" y="4685270"/>
            <a:ext cx="3966470" cy="193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CF2A205-0340-3245-B450-CF308C8CFB08}"/>
              </a:ext>
            </a:extLst>
          </p:cNvPr>
          <p:cNvSpPr txBox="1"/>
          <p:nvPr/>
        </p:nvSpPr>
        <p:spPr>
          <a:xfrm>
            <a:off x="5774465" y="4685270"/>
            <a:ext cx="5981701" cy="1938992"/>
          </a:xfrm>
          <a:prstGeom prst="rect">
            <a:avLst/>
          </a:prstGeom>
          <a:noFill/>
        </p:spPr>
        <p:txBody>
          <a:bodyPr wrap="none" rtlCol="0">
            <a:spAutoFit/>
          </a:bodyPr>
          <a:lstStyle/>
          <a:p>
            <a:pPr algn="r"/>
            <a:r>
              <a:rPr lang="en-US" sz="6000" dirty="0">
                <a:solidFill>
                  <a:srgbClr val="0084C5"/>
                </a:solidFill>
                <a:latin typeface="Avenir Book" panose="02000503020000020003" pitchFamily="2" charset="0"/>
                <a:ea typeface="Hiragino Maru Gothic Pro W4" panose="020F0400000000000000" pitchFamily="34" charset="-128"/>
                <a:cs typeface="Cordia New" panose="020B0304020202020204" pitchFamily="34" charset="-34"/>
              </a:rPr>
              <a:t>Planet OS</a:t>
            </a:r>
          </a:p>
          <a:p>
            <a:pPr algn="r"/>
            <a:r>
              <a:rPr lang="en-US" sz="6000" dirty="0" err="1">
                <a:solidFill>
                  <a:srgbClr val="0084C5"/>
                </a:solidFill>
                <a:latin typeface="Avenir Book" panose="02000503020000020003" pitchFamily="2" charset="0"/>
                <a:ea typeface="Hiragino Maru Gothic Pro W4" panose="020F0400000000000000" pitchFamily="34" charset="-128"/>
                <a:cs typeface="Cordia New" panose="020B0304020202020204" pitchFamily="34" charset="-34"/>
              </a:rPr>
              <a:t>Datathon</a:t>
            </a:r>
            <a:r>
              <a:rPr lang="en-US" sz="6000" dirty="0">
                <a:solidFill>
                  <a:srgbClr val="0084C5"/>
                </a:solidFill>
                <a:latin typeface="Avenir Book" panose="02000503020000020003" pitchFamily="2" charset="0"/>
                <a:ea typeface="Hiragino Maru Gothic Pro W4" panose="020F0400000000000000" pitchFamily="34" charset="-128"/>
                <a:cs typeface="Cordia New" panose="020B0304020202020204" pitchFamily="34" charset="-34"/>
              </a:rPr>
              <a:t> Project</a:t>
            </a:r>
          </a:p>
        </p:txBody>
      </p:sp>
    </p:spTree>
    <p:extLst>
      <p:ext uri="{BB962C8B-B14F-4D97-AF65-F5344CB8AC3E}">
        <p14:creationId xmlns:p14="http://schemas.microsoft.com/office/powerpoint/2010/main" val="1053646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5437A20E-5B02-0D49-9BF4-FF0B7AA41B3D}"/>
              </a:ext>
            </a:extLst>
          </p:cNvPr>
          <p:cNvPicPr>
            <a:picLocks noChangeAspect="1"/>
          </p:cNvPicPr>
          <p:nvPr/>
        </p:nvPicPr>
        <p:blipFill rotWithShape="1">
          <a:blip r:embed="rId2"/>
          <a:srcRect l="5394" t="5930" r="5737" b="3258"/>
          <a:stretch/>
        </p:blipFill>
        <p:spPr>
          <a:xfrm>
            <a:off x="106169" y="2774739"/>
            <a:ext cx="5787850" cy="3947885"/>
          </a:xfrm>
          <a:prstGeom prst="rect">
            <a:avLst/>
          </a:prstGeom>
        </p:spPr>
      </p:pic>
      <p:pic>
        <p:nvPicPr>
          <p:cNvPr id="4" name="Picture 3" descr="A screenshot of text&#10;&#10;Description automatically generated">
            <a:extLst>
              <a:ext uri="{FF2B5EF4-FFF2-40B4-BE49-F238E27FC236}">
                <a16:creationId xmlns:a16="http://schemas.microsoft.com/office/drawing/2014/main" id="{D1BD3275-3754-E347-AEDC-DCF0588DB407}"/>
              </a:ext>
            </a:extLst>
          </p:cNvPr>
          <p:cNvPicPr>
            <a:picLocks noChangeAspect="1"/>
          </p:cNvPicPr>
          <p:nvPr/>
        </p:nvPicPr>
        <p:blipFill rotWithShape="1">
          <a:blip r:embed="rId3"/>
          <a:srcRect l="5737" t="5930" r="5394" b="3258"/>
          <a:stretch/>
        </p:blipFill>
        <p:spPr>
          <a:xfrm>
            <a:off x="6220038" y="2774738"/>
            <a:ext cx="5787849" cy="3947886"/>
          </a:xfrm>
          <a:prstGeom prst="rect">
            <a:avLst/>
          </a:prstGeom>
        </p:spPr>
      </p:pic>
      <p:sp>
        <p:nvSpPr>
          <p:cNvPr id="7" name="TextBox 6">
            <a:extLst>
              <a:ext uri="{FF2B5EF4-FFF2-40B4-BE49-F238E27FC236}">
                <a16:creationId xmlns:a16="http://schemas.microsoft.com/office/drawing/2014/main" id="{6FD8364C-3B2B-894F-BB2C-0C71DE943B16}"/>
              </a:ext>
            </a:extLst>
          </p:cNvPr>
          <p:cNvSpPr txBox="1"/>
          <p:nvPr/>
        </p:nvSpPr>
        <p:spPr>
          <a:xfrm>
            <a:off x="106169" y="135376"/>
            <a:ext cx="2552302"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Rain and Soil</a:t>
            </a:r>
          </a:p>
        </p:txBody>
      </p:sp>
      <p:sp>
        <p:nvSpPr>
          <p:cNvPr id="9" name="Rectangle 8">
            <a:extLst>
              <a:ext uri="{FF2B5EF4-FFF2-40B4-BE49-F238E27FC236}">
                <a16:creationId xmlns:a16="http://schemas.microsoft.com/office/drawing/2014/main" id="{8C295766-FBE2-5449-8577-0BF6EC6D4BDD}"/>
              </a:ext>
            </a:extLst>
          </p:cNvPr>
          <p:cNvSpPr/>
          <p:nvPr/>
        </p:nvSpPr>
        <p:spPr>
          <a:xfrm>
            <a:off x="408684" y="1197968"/>
            <a:ext cx="11374632" cy="1342856"/>
          </a:xfrm>
          <a:prstGeom prst="rect">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F25F9CB-77D3-3446-9CB5-75945E6E1255}"/>
              </a:ext>
            </a:extLst>
          </p:cNvPr>
          <p:cNvSpPr/>
          <p:nvPr/>
        </p:nvSpPr>
        <p:spPr>
          <a:xfrm>
            <a:off x="698970" y="954065"/>
            <a:ext cx="2251999" cy="483173"/>
          </a:xfrm>
          <a:prstGeom prst="rect">
            <a:avLst/>
          </a:prstGeom>
          <a:solidFill>
            <a:schemeClr val="bg1"/>
          </a:solid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Key Takeaway</a:t>
            </a:r>
          </a:p>
        </p:txBody>
      </p:sp>
      <p:sp>
        <p:nvSpPr>
          <p:cNvPr id="11" name="TextBox 10">
            <a:extLst>
              <a:ext uri="{FF2B5EF4-FFF2-40B4-BE49-F238E27FC236}">
                <a16:creationId xmlns:a16="http://schemas.microsoft.com/office/drawing/2014/main" id="{69A3A450-C0E2-7448-9DD9-B9ECD80880CD}"/>
              </a:ext>
            </a:extLst>
          </p:cNvPr>
          <p:cNvSpPr txBox="1"/>
          <p:nvPr/>
        </p:nvSpPr>
        <p:spPr>
          <a:xfrm>
            <a:off x="806685" y="1501703"/>
            <a:ext cx="10578630" cy="923330"/>
          </a:xfrm>
          <a:prstGeom prst="rect">
            <a:avLst/>
          </a:prstGeom>
          <a:noFill/>
        </p:spPr>
        <p:txBody>
          <a:bodyPr wrap="square" rtlCol="0">
            <a:spAutoFit/>
          </a:bodyPr>
          <a:lstStyle/>
          <a:p>
            <a:pPr algn="ctr"/>
            <a:r>
              <a:rPr lang="en-US" dirty="0">
                <a:latin typeface="Avenir Book" panose="02000503020000020003" pitchFamily="2" charset="0"/>
              </a:rPr>
              <a:t>Since the drought in 2006, soil water content began a sharp decline, further lowering agricultural yields and fertile lands for farming. Here we can see a direct effect of the amount of rainfall affecting soil quality and how Syria suffered from all sorts of effects of a drought amidst the conflicts.</a:t>
            </a:r>
          </a:p>
        </p:txBody>
      </p:sp>
    </p:spTree>
    <p:extLst>
      <p:ext uri="{BB962C8B-B14F-4D97-AF65-F5344CB8AC3E}">
        <p14:creationId xmlns:p14="http://schemas.microsoft.com/office/powerpoint/2010/main" val="421864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A9F61-1C92-AE4F-83BF-90EA2C67BFF8}"/>
              </a:ext>
            </a:extLst>
          </p:cNvPr>
          <p:cNvSpPr txBox="1"/>
          <p:nvPr/>
        </p:nvSpPr>
        <p:spPr>
          <a:xfrm>
            <a:off x="106169" y="135376"/>
            <a:ext cx="3280706"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Food Predictions</a:t>
            </a:r>
          </a:p>
        </p:txBody>
      </p:sp>
      <p:pic>
        <p:nvPicPr>
          <p:cNvPr id="4" name="Picture 3" descr="A screenshot of a social media post&#10;&#10;Description automatically generated">
            <a:extLst>
              <a:ext uri="{FF2B5EF4-FFF2-40B4-BE49-F238E27FC236}">
                <a16:creationId xmlns:a16="http://schemas.microsoft.com/office/drawing/2014/main" id="{1B7287FA-FD72-9446-B3B0-95D120151DA1}"/>
              </a:ext>
            </a:extLst>
          </p:cNvPr>
          <p:cNvPicPr>
            <a:picLocks noChangeAspect="1"/>
          </p:cNvPicPr>
          <p:nvPr/>
        </p:nvPicPr>
        <p:blipFill rotWithShape="1">
          <a:blip r:embed="rId2"/>
          <a:srcRect l="6967" t="7708" r="7390" b="6577"/>
          <a:stretch/>
        </p:blipFill>
        <p:spPr>
          <a:xfrm>
            <a:off x="480048" y="957943"/>
            <a:ext cx="5224065" cy="348557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41CC39E-63DF-B849-B506-CB58BB6BEEB9}"/>
              </a:ext>
            </a:extLst>
          </p:cNvPr>
          <p:cNvPicPr>
            <a:picLocks noChangeAspect="1"/>
          </p:cNvPicPr>
          <p:nvPr/>
        </p:nvPicPr>
        <p:blipFill rotWithShape="1">
          <a:blip r:embed="rId3"/>
          <a:srcRect l="6966" t="8043" r="7673" b="6666"/>
          <a:stretch/>
        </p:blipFill>
        <p:spPr>
          <a:xfrm>
            <a:off x="6487886" y="995579"/>
            <a:ext cx="5224065" cy="3479833"/>
          </a:xfrm>
          <a:prstGeom prst="rect">
            <a:avLst/>
          </a:prstGeom>
        </p:spPr>
      </p:pic>
      <p:sp>
        <p:nvSpPr>
          <p:cNvPr id="11" name="TextBox 10">
            <a:extLst>
              <a:ext uri="{FF2B5EF4-FFF2-40B4-BE49-F238E27FC236}">
                <a16:creationId xmlns:a16="http://schemas.microsoft.com/office/drawing/2014/main" id="{79B4056C-5B47-854C-87CA-22C28D8B3C85}"/>
              </a:ext>
            </a:extLst>
          </p:cNvPr>
          <p:cNvSpPr txBox="1"/>
          <p:nvPr/>
        </p:nvSpPr>
        <p:spPr>
          <a:xfrm>
            <a:off x="761918" y="4867763"/>
            <a:ext cx="10668163" cy="1477328"/>
          </a:xfrm>
          <a:prstGeom prst="rect">
            <a:avLst/>
          </a:prstGeom>
          <a:noFill/>
        </p:spPr>
        <p:txBody>
          <a:bodyPr wrap="square" rtlCol="0">
            <a:spAutoFit/>
          </a:bodyPr>
          <a:lstStyle/>
          <a:p>
            <a:pPr algn="ctr"/>
            <a:r>
              <a:rPr lang="en-US" dirty="0">
                <a:latin typeface="Avenir Book" panose="02000503020000020003" pitchFamily="2" charset="0"/>
              </a:rPr>
              <a:t>Climate Change flattens growth across the board, but affects the developing world more than the developed world. This is a problem since developing nations have faster population growth and need to meet their demands. With less growth, this creates both an inequality between developing nations, including those of the Middle East, and the developed world, and inequalities internally, as access to resources usually favors those who are already well-off.  </a:t>
            </a:r>
          </a:p>
        </p:txBody>
      </p:sp>
    </p:spTree>
    <p:extLst>
      <p:ext uri="{BB962C8B-B14F-4D97-AF65-F5344CB8AC3E}">
        <p14:creationId xmlns:p14="http://schemas.microsoft.com/office/powerpoint/2010/main" val="2035092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2045D66-77F3-3741-AD3A-A920C16FF00C}"/>
              </a:ext>
            </a:extLst>
          </p:cNvPr>
          <p:cNvSpPr txBox="1"/>
          <p:nvPr/>
        </p:nvSpPr>
        <p:spPr>
          <a:xfrm>
            <a:off x="106169" y="135376"/>
            <a:ext cx="2006383"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Net Trade</a:t>
            </a:r>
          </a:p>
        </p:txBody>
      </p:sp>
      <p:sp>
        <p:nvSpPr>
          <p:cNvPr id="7" name="TextBox 6">
            <a:extLst>
              <a:ext uri="{FF2B5EF4-FFF2-40B4-BE49-F238E27FC236}">
                <a16:creationId xmlns:a16="http://schemas.microsoft.com/office/drawing/2014/main" id="{014543BE-0B34-214F-BEDD-78BB8B7C8AEB}"/>
              </a:ext>
            </a:extLst>
          </p:cNvPr>
          <p:cNvSpPr txBox="1"/>
          <p:nvPr/>
        </p:nvSpPr>
        <p:spPr>
          <a:xfrm>
            <a:off x="731493" y="5551275"/>
            <a:ext cx="10729013" cy="923330"/>
          </a:xfrm>
          <a:prstGeom prst="rect">
            <a:avLst/>
          </a:prstGeom>
          <a:noFill/>
        </p:spPr>
        <p:txBody>
          <a:bodyPr wrap="square" rtlCol="0">
            <a:spAutoFit/>
          </a:bodyPr>
          <a:lstStyle/>
          <a:p>
            <a:pPr algn="ctr"/>
            <a:r>
              <a:rPr lang="en-US" dirty="0">
                <a:latin typeface="Avenir Book" panose="02000503020000020003" pitchFamily="2" charset="0"/>
              </a:rPr>
              <a:t>Climate Change exacerbates the </a:t>
            </a:r>
            <a:r>
              <a:rPr lang="en-US" b="1" dirty="0">
                <a:solidFill>
                  <a:srgbClr val="0084C5"/>
                </a:solidFill>
                <a:latin typeface="Avenir Book" panose="02000503020000020003" pitchFamily="2" charset="0"/>
              </a:rPr>
              <a:t>production gap</a:t>
            </a:r>
            <a:r>
              <a:rPr lang="en-US" dirty="0">
                <a:latin typeface="Avenir Book" panose="02000503020000020003" pitchFamily="2" charset="0"/>
              </a:rPr>
              <a:t>, forcing Iraq and Syria to increasingly rely on foreign aid and imports to support their ever-growing populations. This increased reliance on foreign agriculture may feed into </a:t>
            </a:r>
            <a:r>
              <a:rPr lang="en-US" b="1" dirty="0">
                <a:solidFill>
                  <a:srgbClr val="0084C5"/>
                </a:solidFill>
                <a:latin typeface="Avenir Book" panose="02000503020000020003" pitchFamily="2" charset="0"/>
              </a:rPr>
              <a:t>inequality and social/political instability</a:t>
            </a:r>
            <a:r>
              <a:rPr lang="en-US" dirty="0">
                <a:latin typeface="Avenir Book" panose="02000503020000020003" pitchFamily="2" charset="0"/>
              </a:rPr>
              <a:t>.</a:t>
            </a:r>
          </a:p>
        </p:txBody>
      </p:sp>
      <p:pic>
        <p:nvPicPr>
          <p:cNvPr id="8" name="Picture 7">
            <a:extLst>
              <a:ext uri="{FF2B5EF4-FFF2-40B4-BE49-F238E27FC236}">
                <a16:creationId xmlns:a16="http://schemas.microsoft.com/office/drawing/2014/main" id="{7C0A42C7-FB04-EE45-886E-41D87099D454}"/>
              </a:ext>
            </a:extLst>
          </p:cNvPr>
          <p:cNvPicPr>
            <a:picLocks noChangeAspect="1"/>
          </p:cNvPicPr>
          <p:nvPr/>
        </p:nvPicPr>
        <p:blipFill rotWithShape="1">
          <a:blip r:embed="rId3"/>
          <a:srcRect l="7108" t="8254" r="8095" b="6879"/>
          <a:stretch/>
        </p:blipFill>
        <p:spPr>
          <a:xfrm>
            <a:off x="319317" y="1030515"/>
            <a:ext cx="5834742" cy="3893065"/>
          </a:xfrm>
          <a:prstGeom prst="rect">
            <a:avLst/>
          </a:prstGeom>
        </p:spPr>
      </p:pic>
      <p:sp>
        <p:nvSpPr>
          <p:cNvPr id="9" name="Right Brace 8">
            <a:extLst>
              <a:ext uri="{FF2B5EF4-FFF2-40B4-BE49-F238E27FC236}">
                <a16:creationId xmlns:a16="http://schemas.microsoft.com/office/drawing/2014/main" id="{085DBD75-F661-C44C-8BBE-09FFC0F493B2}"/>
              </a:ext>
            </a:extLst>
          </p:cNvPr>
          <p:cNvSpPr/>
          <p:nvPr/>
        </p:nvSpPr>
        <p:spPr>
          <a:xfrm rot="5400000">
            <a:off x="5961359" y="-401615"/>
            <a:ext cx="291061" cy="109800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FC95CA44-5D10-5843-8120-395D18381DBB}"/>
              </a:ext>
            </a:extLst>
          </p:cNvPr>
          <p:cNvPicPr>
            <a:picLocks noChangeAspect="1"/>
          </p:cNvPicPr>
          <p:nvPr/>
        </p:nvPicPr>
        <p:blipFill rotWithShape="1">
          <a:blip r:embed="rId4"/>
          <a:srcRect l="8519" t="8136" r="8167" b="7345"/>
          <a:stretch/>
        </p:blipFill>
        <p:spPr>
          <a:xfrm>
            <a:off x="6143426" y="1030516"/>
            <a:ext cx="5756320" cy="3893064"/>
          </a:xfrm>
          <a:prstGeom prst="rect">
            <a:avLst/>
          </a:prstGeom>
        </p:spPr>
      </p:pic>
    </p:spTree>
    <p:extLst>
      <p:ext uri="{BB962C8B-B14F-4D97-AF65-F5344CB8AC3E}">
        <p14:creationId xmlns:p14="http://schemas.microsoft.com/office/powerpoint/2010/main" val="1772579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8A00668-B5AF-6049-926F-DAFF8C856076}"/>
              </a:ext>
            </a:extLst>
          </p:cNvPr>
          <p:cNvSpPr txBox="1"/>
          <p:nvPr/>
        </p:nvSpPr>
        <p:spPr>
          <a:xfrm>
            <a:off x="4386557" y="134910"/>
            <a:ext cx="3418885" cy="584775"/>
          </a:xfrm>
          <a:prstGeom prst="rect">
            <a:avLst/>
          </a:prstGeom>
          <a:noFill/>
        </p:spPr>
        <p:txBody>
          <a:bodyPr wrap="none" rtlCol="0">
            <a:spAutoFit/>
          </a:bodyPr>
          <a:lstStyle/>
          <a:p>
            <a:pPr algn="ctr"/>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Table of Contents</a:t>
            </a:r>
          </a:p>
        </p:txBody>
      </p:sp>
      <p:cxnSp>
        <p:nvCxnSpPr>
          <p:cNvPr id="23" name="Straight Connector 22">
            <a:extLst>
              <a:ext uri="{FF2B5EF4-FFF2-40B4-BE49-F238E27FC236}">
                <a16:creationId xmlns:a16="http://schemas.microsoft.com/office/drawing/2014/main" id="{BFD5386D-AA22-4947-9D1F-304D17751BB8}"/>
              </a:ext>
            </a:extLst>
          </p:cNvPr>
          <p:cNvCxnSpPr/>
          <p:nvPr/>
        </p:nvCxnSpPr>
        <p:spPr>
          <a:xfrm>
            <a:off x="0" y="793630"/>
            <a:ext cx="12192000" cy="0"/>
          </a:xfrm>
          <a:prstGeom prst="line">
            <a:avLst/>
          </a:prstGeom>
          <a:ln w="44450">
            <a:solidFill>
              <a:srgbClr val="0084C5"/>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7DD878A-CC80-FC47-9A69-3B13FC1EF494}"/>
              </a:ext>
            </a:extLst>
          </p:cNvPr>
          <p:cNvGrpSpPr/>
          <p:nvPr/>
        </p:nvGrpSpPr>
        <p:grpSpPr>
          <a:xfrm>
            <a:off x="1173751" y="2281329"/>
            <a:ext cx="9867185" cy="3328771"/>
            <a:chOff x="1275351" y="2382927"/>
            <a:chExt cx="9867185" cy="3328771"/>
          </a:xfrm>
        </p:grpSpPr>
        <p:grpSp>
          <p:nvGrpSpPr>
            <p:cNvPr id="60" name="Group 59">
              <a:extLst>
                <a:ext uri="{FF2B5EF4-FFF2-40B4-BE49-F238E27FC236}">
                  <a16:creationId xmlns:a16="http://schemas.microsoft.com/office/drawing/2014/main" id="{40659C81-82D3-5540-9884-B3CE10CE3FB8}"/>
                </a:ext>
              </a:extLst>
            </p:cNvPr>
            <p:cNvGrpSpPr/>
            <p:nvPr/>
          </p:nvGrpSpPr>
          <p:grpSpPr>
            <a:xfrm>
              <a:off x="1275351" y="2382927"/>
              <a:ext cx="7309496" cy="3328771"/>
              <a:chOff x="1612000" y="2382927"/>
              <a:chExt cx="7309496" cy="3328771"/>
            </a:xfrm>
          </p:grpSpPr>
          <p:grpSp>
            <p:nvGrpSpPr>
              <p:cNvPr id="90" name="Group 89">
                <a:extLst>
                  <a:ext uri="{FF2B5EF4-FFF2-40B4-BE49-F238E27FC236}">
                    <a16:creationId xmlns:a16="http://schemas.microsoft.com/office/drawing/2014/main" id="{A1EBA510-171A-F644-B191-8731126ABA20}"/>
                  </a:ext>
                </a:extLst>
              </p:cNvPr>
              <p:cNvGrpSpPr/>
              <p:nvPr/>
            </p:nvGrpSpPr>
            <p:grpSpPr>
              <a:xfrm>
                <a:off x="1612000" y="2382927"/>
                <a:ext cx="1705126" cy="2454639"/>
                <a:chOff x="816343" y="2312233"/>
                <a:chExt cx="1705126" cy="2454639"/>
              </a:xfrm>
            </p:grpSpPr>
            <p:sp>
              <p:nvSpPr>
                <p:cNvPr id="94" name="Oval 93">
                  <a:extLst>
                    <a:ext uri="{FF2B5EF4-FFF2-40B4-BE49-F238E27FC236}">
                      <a16:creationId xmlns:a16="http://schemas.microsoft.com/office/drawing/2014/main" id="{AC24F14E-8661-CA42-BB96-4D8BE0E3F5BD}"/>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943356A-1F90-5B46-8AA1-E05437162DCB}"/>
                    </a:ext>
                  </a:extLst>
                </p:cNvPr>
                <p:cNvSpPr>
                  <a:spLocks noChangeAspect="1"/>
                </p:cNvSpPr>
                <p:nvPr/>
              </p:nvSpPr>
              <p:spPr>
                <a:xfrm>
                  <a:off x="937385" y="2435077"/>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Connector 95">
                  <a:extLst>
                    <a:ext uri="{FF2B5EF4-FFF2-40B4-BE49-F238E27FC236}">
                      <a16:creationId xmlns:a16="http://schemas.microsoft.com/office/drawing/2014/main" id="{10CD1A53-D619-AC44-85A8-B6EEE0D819D5}"/>
                    </a:ext>
                  </a:extLst>
                </p:cNvPr>
                <p:cNvCxnSpPr>
                  <a:stCxn id="94"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91" name="Rectangle 90">
                <a:extLst>
                  <a:ext uri="{FF2B5EF4-FFF2-40B4-BE49-F238E27FC236}">
                    <a16:creationId xmlns:a16="http://schemas.microsoft.com/office/drawing/2014/main" id="{3DD122BC-E13C-4242-9676-F92B45CA2EBF}"/>
                  </a:ext>
                </a:extLst>
              </p:cNvPr>
              <p:cNvSpPr/>
              <p:nvPr/>
            </p:nvSpPr>
            <p:spPr>
              <a:xfrm>
                <a:off x="7216370" y="5163058"/>
                <a:ext cx="1705126" cy="548640"/>
              </a:xfrm>
              <a:prstGeom prst="rect">
                <a:avLst/>
              </a:prstGeom>
              <a:solidFill>
                <a:srgbClr val="2AB6E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49EC442A-C015-0A40-BDC2-BAF37C153814}"/>
                  </a:ext>
                </a:extLst>
              </p:cNvPr>
              <p:cNvSpPr txBox="1"/>
              <p:nvPr/>
            </p:nvSpPr>
            <p:spPr>
              <a:xfrm>
                <a:off x="1685248" y="5237323"/>
                <a:ext cx="1558632" cy="400110"/>
              </a:xfrm>
              <a:prstGeom prst="rect">
                <a:avLst/>
              </a:prstGeom>
              <a:noFill/>
            </p:spPr>
            <p:txBody>
              <a:bodyPr wrap="none" rtlCol="0">
                <a:spAutoFit/>
              </a:bodyPr>
              <a:lstStyle/>
              <a:p>
                <a:pPr algn="ctr"/>
                <a:r>
                  <a:rPr lang="en-US" sz="2000" dirty="0">
                    <a:latin typeface="Avenir Book" panose="02000503020000020003" pitchFamily="2" charset="0"/>
                  </a:rPr>
                  <a:t>Background</a:t>
                </a:r>
              </a:p>
            </p:txBody>
          </p:sp>
          <p:pic>
            <p:nvPicPr>
              <p:cNvPr id="93" name="Picture 92">
                <a:extLst>
                  <a:ext uri="{FF2B5EF4-FFF2-40B4-BE49-F238E27FC236}">
                    <a16:creationId xmlns:a16="http://schemas.microsoft.com/office/drawing/2014/main" id="{AAC6BCBB-41E9-9246-8A08-1008A24B734B}"/>
                  </a:ext>
                </a:extLst>
              </p:cNvPr>
              <p:cNvPicPr>
                <a:picLocks noChangeAspect="1"/>
              </p:cNvPicPr>
              <p:nvPr/>
            </p:nvPicPr>
            <p:blipFill>
              <a:blip r:embed="rId2"/>
              <a:stretch>
                <a:fillRect/>
              </a:stretch>
            </p:blipFill>
            <p:spPr>
              <a:xfrm>
                <a:off x="2024446" y="2777409"/>
                <a:ext cx="880232" cy="880232"/>
              </a:xfrm>
              <a:prstGeom prst="rect">
                <a:avLst/>
              </a:prstGeom>
            </p:spPr>
          </p:pic>
        </p:grpSp>
        <p:grpSp>
          <p:nvGrpSpPr>
            <p:cNvPr id="62" name="Group 61">
              <a:extLst>
                <a:ext uri="{FF2B5EF4-FFF2-40B4-BE49-F238E27FC236}">
                  <a16:creationId xmlns:a16="http://schemas.microsoft.com/office/drawing/2014/main" id="{213313A8-9DF9-7847-9447-9C9EC28DFCA0}"/>
                </a:ext>
              </a:extLst>
            </p:cNvPr>
            <p:cNvGrpSpPr/>
            <p:nvPr/>
          </p:nvGrpSpPr>
          <p:grpSpPr>
            <a:xfrm>
              <a:off x="3688659" y="2382927"/>
              <a:ext cx="2579489" cy="3256383"/>
              <a:chOff x="3688659" y="2382927"/>
              <a:chExt cx="2579489" cy="3256383"/>
            </a:xfrm>
          </p:grpSpPr>
          <p:grpSp>
            <p:nvGrpSpPr>
              <p:cNvPr id="83" name="Group 82">
                <a:extLst>
                  <a:ext uri="{FF2B5EF4-FFF2-40B4-BE49-F238E27FC236}">
                    <a16:creationId xmlns:a16="http://schemas.microsoft.com/office/drawing/2014/main" id="{2D633564-C1A9-E14A-8318-B339382F7DA1}"/>
                  </a:ext>
                </a:extLst>
              </p:cNvPr>
              <p:cNvGrpSpPr/>
              <p:nvPr/>
            </p:nvGrpSpPr>
            <p:grpSpPr>
              <a:xfrm>
                <a:off x="3688659" y="2382927"/>
                <a:ext cx="2579489" cy="3256383"/>
                <a:chOff x="3688659" y="2382927"/>
                <a:chExt cx="2579489" cy="3256383"/>
              </a:xfrm>
            </p:grpSpPr>
            <p:grpSp>
              <p:nvGrpSpPr>
                <p:cNvPr id="85" name="Group 84">
                  <a:extLst>
                    <a:ext uri="{FF2B5EF4-FFF2-40B4-BE49-F238E27FC236}">
                      <a16:creationId xmlns:a16="http://schemas.microsoft.com/office/drawing/2014/main" id="{1C61E58B-3518-DF47-BDC5-946EE3C4CD1B}"/>
                    </a:ext>
                  </a:extLst>
                </p:cNvPr>
                <p:cNvGrpSpPr/>
                <p:nvPr/>
              </p:nvGrpSpPr>
              <p:grpSpPr>
                <a:xfrm>
                  <a:off x="4140827" y="2382927"/>
                  <a:ext cx="1705126" cy="2454639"/>
                  <a:chOff x="816343" y="2312233"/>
                  <a:chExt cx="1705126" cy="2454639"/>
                </a:xfrm>
              </p:grpSpPr>
              <p:sp>
                <p:nvSpPr>
                  <p:cNvPr id="87" name="Oval 86">
                    <a:extLst>
                      <a:ext uri="{FF2B5EF4-FFF2-40B4-BE49-F238E27FC236}">
                        <a16:creationId xmlns:a16="http://schemas.microsoft.com/office/drawing/2014/main" id="{151E2DB6-6C28-D649-8FB0-998B92367B2B}"/>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B0C66DF-412E-6044-81E5-5E5EA75C3BCD}"/>
                      </a:ext>
                    </a:extLst>
                  </p:cNvPr>
                  <p:cNvSpPr>
                    <a:spLocks noChangeAspect="1"/>
                  </p:cNvSpPr>
                  <p:nvPr/>
                </p:nvSpPr>
                <p:spPr>
                  <a:xfrm>
                    <a:off x="95237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A64B579F-6E62-4F4A-8814-DCF8D203B190}"/>
                      </a:ext>
                    </a:extLst>
                  </p:cNvPr>
                  <p:cNvCxnSpPr>
                    <a:stCxn id="87"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4709373B-721D-4D4A-9969-67D6244139F7}"/>
                    </a:ext>
                  </a:extLst>
                </p:cNvPr>
                <p:cNvSpPr txBox="1"/>
                <p:nvPr/>
              </p:nvSpPr>
              <p:spPr>
                <a:xfrm>
                  <a:off x="3688659" y="5239200"/>
                  <a:ext cx="2579489" cy="400110"/>
                </a:xfrm>
                <a:prstGeom prst="rect">
                  <a:avLst/>
                </a:prstGeom>
                <a:noFill/>
              </p:spPr>
              <p:txBody>
                <a:bodyPr wrap="none" rtlCol="0">
                  <a:spAutoFit/>
                </a:bodyPr>
                <a:lstStyle/>
                <a:p>
                  <a:pPr algn="ctr"/>
                  <a:r>
                    <a:rPr lang="en-US" sz="2000" dirty="0">
                      <a:latin typeface="Avenir Book" panose="02000503020000020003" pitchFamily="2" charset="0"/>
                    </a:rPr>
                    <a:t>Analysis/Visualization</a:t>
                  </a:r>
                </a:p>
              </p:txBody>
            </p:sp>
          </p:grpSp>
          <p:pic>
            <p:nvPicPr>
              <p:cNvPr id="84" name="Picture 83" descr="A picture containing vector graphics&#10;&#10;Description automatically generated">
                <a:extLst>
                  <a:ext uri="{FF2B5EF4-FFF2-40B4-BE49-F238E27FC236}">
                    <a16:creationId xmlns:a16="http://schemas.microsoft.com/office/drawing/2014/main" id="{536AF4AA-8F2C-E145-B880-C50B80CAE07B}"/>
                  </a:ext>
                </a:extLst>
              </p:cNvPr>
              <p:cNvPicPr>
                <a:picLocks noChangeAspect="1"/>
              </p:cNvPicPr>
              <p:nvPr/>
            </p:nvPicPr>
            <p:blipFill>
              <a:blip r:embed="rId3"/>
              <a:stretch>
                <a:fillRect/>
              </a:stretch>
            </p:blipFill>
            <p:spPr>
              <a:xfrm>
                <a:off x="4574321" y="2851362"/>
                <a:ext cx="808156" cy="808156"/>
              </a:xfrm>
              <a:prstGeom prst="rect">
                <a:avLst/>
              </a:prstGeom>
            </p:spPr>
          </p:pic>
        </p:grpSp>
        <p:grpSp>
          <p:nvGrpSpPr>
            <p:cNvPr id="64" name="Group 63">
              <a:extLst>
                <a:ext uri="{FF2B5EF4-FFF2-40B4-BE49-F238E27FC236}">
                  <a16:creationId xmlns:a16="http://schemas.microsoft.com/office/drawing/2014/main" id="{5A054AB1-7735-4549-B1A0-6928C38468BA}"/>
                </a:ext>
              </a:extLst>
            </p:cNvPr>
            <p:cNvGrpSpPr/>
            <p:nvPr/>
          </p:nvGrpSpPr>
          <p:grpSpPr>
            <a:xfrm>
              <a:off x="6879722" y="2386971"/>
              <a:ext cx="1705126" cy="3256383"/>
              <a:chOff x="6361867" y="2382927"/>
              <a:chExt cx="1705126" cy="3256383"/>
            </a:xfrm>
          </p:grpSpPr>
          <p:grpSp>
            <p:nvGrpSpPr>
              <p:cNvPr id="76" name="Group 75">
                <a:extLst>
                  <a:ext uri="{FF2B5EF4-FFF2-40B4-BE49-F238E27FC236}">
                    <a16:creationId xmlns:a16="http://schemas.microsoft.com/office/drawing/2014/main" id="{3947BD6F-D00F-754F-BA83-B3ED8E6C59BF}"/>
                  </a:ext>
                </a:extLst>
              </p:cNvPr>
              <p:cNvGrpSpPr/>
              <p:nvPr/>
            </p:nvGrpSpPr>
            <p:grpSpPr>
              <a:xfrm>
                <a:off x="6361867" y="2382927"/>
                <a:ext cx="1705126" cy="3256383"/>
                <a:chOff x="6361867" y="2382927"/>
                <a:chExt cx="1705126" cy="3256383"/>
              </a:xfrm>
            </p:grpSpPr>
            <p:grpSp>
              <p:nvGrpSpPr>
                <p:cNvPr id="78" name="Group 77">
                  <a:extLst>
                    <a:ext uri="{FF2B5EF4-FFF2-40B4-BE49-F238E27FC236}">
                      <a16:creationId xmlns:a16="http://schemas.microsoft.com/office/drawing/2014/main" id="{9442CB72-4E43-F349-AADF-D868FACF4F93}"/>
                    </a:ext>
                  </a:extLst>
                </p:cNvPr>
                <p:cNvGrpSpPr/>
                <p:nvPr/>
              </p:nvGrpSpPr>
              <p:grpSpPr>
                <a:xfrm>
                  <a:off x="6361867" y="2382927"/>
                  <a:ext cx="1705126" cy="2454639"/>
                  <a:chOff x="816343" y="2312233"/>
                  <a:chExt cx="1705126" cy="2454639"/>
                </a:xfrm>
              </p:grpSpPr>
              <p:sp>
                <p:nvSpPr>
                  <p:cNvPr id="80" name="Oval 79">
                    <a:extLst>
                      <a:ext uri="{FF2B5EF4-FFF2-40B4-BE49-F238E27FC236}">
                        <a16:creationId xmlns:a16="http://schemas.microsoft.com/office/drawing/2014/main" id="{CC91E2B9-8054-EB47-BB92-8AB01381289F}"/>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9DC5CC69-ABE4-C144-8C1E-46484DE8E8BF}"/>
                      </a:ext>
                    </a:extLst>
                  </p:cNvPr>
                  <p:cNvSpPr>
                    <a:spLocks noChangeAspect="1"/>
                  </p:cNvSpPr>
                  <p:nvPr/>
                </p:nvSpPr>
                <p:spPr>
                  <a:xfrm>
                    <a:off x="942586"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471E522E-0673-3041-9A1D-7FA8F79701D9}"/>
                      </a:ext>
                    </a:extLst>
                  </p:cNvPr>
                  <p:cNvCxnSpPr>
                    <a:stCxn id="80"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971DA562-D5AB-4B4B-B129-FAF5C3E9A703}"/>
                    </a:ext>
                  </a:extLst>
                </p:cNvPr>
                <p:cNvSpPr txBox="1"/>
                <p:nvPr/>
              </p:nvSpPr>
              <p:spPr>
                <a:xfrm>
                  <a:off x="6488110" y="5239200"/>
                  <a:ext cx="1452642" cy="400110"/>
                </a:xfrm>
                <a:prstGeom prst="rect">
                  <a:avLst/>
                </a:prstGeom>
                <a:noFill/>
              </p:spPr>
              <p:txBody>
                <a:bodyPr wrap="none" rtlCol="0">
                  <a:spAutoFit/>
                </a:bodyPr>
                <a:lstStyle/>
                <a:p>
                  <a:pPr algn="ctr"/>
                  <a:r>
                    <a:rPr lang="en-US" sz="2000" b="1" dirty="0">
                      <a:latin typeface="Avenir Book" panose="02000503020000020003" pitchFamily="2" charset="0"/>
                    </a:rPr>
                    <a:t>Conclusion</a:t>
                  </a:r>
                </a:p>
              </p:txBody>
            </p:sp>
          </p:grpSp>
          <p:pic>
            <p:nvPicPr>
              <p:cNvPr id="77" name="Picture 76" descr="A close up of a logo&#10;&#10;Description automatically generated">
                <a:extLst>
                  <a:ext uri="{FF2B5EF4-FFF2-40B4-BE49-F238E27FC236}">
                    <a16:creationId xmlns:a16="http://schemas.microsoft.com/office/drawing/2014/main" id="{C8CA0397-C40F-9643-B345-939EB0173C8E}"/>
                  </a:ext>
                </a:extLst>
              </p:cNvPr>
              <p:cNvPicPr>
                <a:picLocks noChangeAspect="1"/>
              </p:cNvPicPr>
              <p:nvPr/>
            </p:nvPicPr>
            <p:blipFill>
              <a:blip r:embed="rId4"/>
              <a:stretch>
                <a:fillRect/>
              </a:stretch>
            </p:blipFill>
            <p:spPr>
              <a:xfrm>
                <a:off x="6838181" y="2851024"/>
                <a:ext cx="768932" cy="768932"/>
              </a:xfrm>
              <a:prstGeom prst="rect">
                <a:avLst/>
              </a:prstGeom>
            </p:spPr>
          </p:pic>
        </p:grpSp>
        <p:grpSp>
          <p:nvGrpSpPr>
            <p:cNvPr id="66" name="Group 65">
              <a:extLst>
                <a:ext uri="{FF2B5EF4-FFF2-40B4-BE49-F238E27FC236}">
                  <a16:creationId xmlns:a16="http://schemas.microsoft.com/office/drawing/2014/main" id="{36E592B8-1679-C546-B32B-75CB86463E92}"/>
                </a:ext>
              </a:extLst>
            </p:cNvPr>
            <p:cNvGrpSpPr/>
            <p:nvPr/>
          </p:nvGrpSpPr>
          <p:grpSpPr>
            <a:xfrm>
              <a:off x="9437410" y="2382927"/>
              <a:ext cx="1705126" cy="3256383"/>
              <a:chOff x="8582906" y="2382927"/>
              <a:chExt cx="1705126" cy="3256383"/>
            </a:xfrm>
          </p:grpSpPr>
          <p:grpSp>
            <p:nvGrpSpPr>
              <p:cNvPr id="68" name="Group 67">
                <a:extLst>
                  <a:ext uri="{FF2B5EF4-FFF2-40B4-BE49-F238E27FC236}">
                    <a16:creationId xmlns:a16="http://schemas.microsoft.com/office/drawing/2014/main" id="{820800E6-52A8-B945-AFA8-B341AD05E615}"/>
                  </a:ext>
                </a:extLst>
              </p:cNvPr>
              <p:cNvGrpSpPr/>
              <p:nvPr/>
            </p:nvGrpSpPr>
            <p:grpSpPr>
              <a:xfrm>
                <a:off x="8582906" y="2382927"/>
                <a:ext cx="1705126" cy="3256383"/>
                <a:chOff x="8582906" y="2382927"/>
                <a:chExt cx="1705126" cy="3256383"/>
              </a:xfrm>
            </p:grpSpPr>
            <p:grpSp>
              <p:nvGrpSpPr>
                <p:cNvPr id="71" name="Group 70">
                  <a:extLst>
                    <a:ext uri="{FF2B5EF4-FFF2-40B4-BE49-F238E27FC236}">
                      <a16:creationId xmlns:a16="http://schemas.microsoft.com/office/drawing/2014/main" id="{B098C866-9456-9746-A72E-01FAEE47E7EC}"/>
                    </a:ext>
                  </a:extLst>
                </p:cNvPr>
                <p:cNvGrpSpPr/>
                <p:nvPr/>
              </p:nvGrpSpPr>
              <p:grpSpPr>
                <a:xfrm>
                  <a:off x="8582906" y="2382927"/>
                  <a:ext cx="1705126" cy="2454639"/>
                  <a:chOff x="816343" y="2312233"/>
                  <a:chExt cx="1705126" cy="2454639"/>
                </a:xfrm>
              </p:grpSpPr>
              <p:sp>
                <p:nvSpPr>
                  <p:cNvPr id="73" name="Oval 72">
                    <a:extLst>
                      <a:ext uri="{FF2B5EF4-FFF2-40B4-BE49-F238E27FC236}">
                        <a16:creationId xmlns:a16="http://schemas.microsoft.com/office/drawing/2014/main" id="{8232D75A-E8CB-2545-9EF5-39B241714952}"/>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363A64D-9A1B-4148-AEF1-94AD37CF0F8C}"/>
                      </a:ext>
                    </a:extLst>
                  </p:cNvPr>
                  <p:cNvSpPr>
                    <a:spLocks noChangeAspect="1"/>
                  </p:cNvSpPr>
                  <p:nvPr/>
                </p:nvSpPr>
                <p:spPr>
                  <a:xfrm>
                    <a:off x="93738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23C52EC5-CB3C-5146-8827-A738B1EC712D}"/>
                      </a:ext>
                    </a:extLst>
                  </p:cNvPr>
                  <p:cNvCxnSpPr>
                    <a:stCxn id="73"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13CEA3B6-221D-844D-BD6E-7FEABE54C73E}"/>
                    </a:ext>
                  </a:extLst>
                </p:cNvPr>
                <p:cNvSpPr txBox="1"/>
                <p:nvPr/>
              </p:nvSpPr>
              <p:spPr>
                <a:xfrm>
                  <a:off x="8764453" y="5239200"/>
                  <a:ext cx="1342035" cy="400110"/>
                </a:xfrm>
                <a:prstGeom prst="rect">
                  <a:avLst/>
                </a:prstGeom>
                <a:noFill/>
              </p:spPr>
              <p:txBody>
                <a:bodyPr wrap="none" rtlCol="0">
                  <a:spAutoFit/>
                </a:bodyPr>
                <a:lstStyle/>
                <a:p>
                  <a:pPr algn="ctr"/>
                  <a:r>
                    <a:rPr lang="en-US" sz="2000" dirty="0">
                      <a:latin typeface="Avenir Book" panose="02000503020000020003" pitchFamily="2" charset="0"/>
                    </a:rPr>
                    <a:t>Questions</a:t>
                  </a:r>
                </a:p>
              </p:txBody>
            </p:sp>
          </p:grpSp>
          <p:pic>
            <p:nvPicPr>
              <p:cNvPr id="70" name="Picture 69">
                <a:extLst>
                  <a:ext uri="{FF2B5EF4-FFF2-40B4-BE49-F238E27FC236}">
                    <a16:creationId xmlns:a16="http://schemas.microsoft.com/office/drawing/2014/main" id="{07A372A6-9615-4148-A1CF-5FAE2D67A283}"/>
                  </a:ext>
                </a:extLst>
              </p:cNvPr>
              <p:cNvPicPr>
                <a:picLocks noChangeAspect="1"/>
              </p:cNvPicPr>
              <p:nvPr/>
            </p:nvPicPr>
            <p:blipFill>
              <a:blip r:embed="rId5"/>
              <a:stretch>
                <a:fillRect/>
              </a:stretch>
            </p:blipFill>
            <p:spPr>
              <a:xfrm>
                <a:off x="9008692" y="2835947"/>
                <a:ext cx="853551" cy="853551"/>
              </a:xfrm>
              <a:prstGeom prst="rect">
                <a:avLst/>
              </a:prstGeom>
            </p:spPr>
          </p:pic>
        </p:grpSp>
      </p:grpSp>
    </p:spTree>
    <p:extLst>
      <p:ext uri="{BB962C8B-B14F-4D97-AF65-F5344CB8AC3E}">
        <p14:creationId xmlns:p14="http://schemas.microsoft.com/office/powerpoint/2010/main" val="1371437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3C8824-5BF7-964A-AC4D-DEA5CE7D9868}"/>
              </a:ext>
            </a:extLst>
          </p:cNvPr>
          <p:cNvSpPr txBox="1"/>
          <p:nvPr/>
        </p:nvSpPr>
        <p:spPr>
          <a:xfrm>
            <a:off x="106169" y="135376"/>
            <a:ext cx="3760966"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Conclusion/Insights</a:t>
            </a:r>
          </a:p>
        </p:txBody>
      </p:sp>
      <p:pic>
        <p:nvPicPr>
          <p:cNvPr id="3" name="Picture 2">
            <a:extLst>
              <a:ext uri="{FF2B5EF4-FFF2-40B4-BE49-F238E27FC236}">
                <a16:creationId xmlns:a16="http://schemas.microsoft.com/office/drawing/2014/main" id="{0753E966-14A4-454B-BA5F-20AA761B0FB7}"/>
              </a:ext>
            </a:extLst>
          </p:cNvPr>
          <p:cNvPicPr>
            <a:picLocks noChangeAspect="1"/>
          </p:cNvPicPr>
          <p:nvPr/>
        </p:nvPicPr>
        <p:blipFill>
          <a:blip r:embed="rId2"/>
          <a:stretch>
            <a:fillRect/>
          </a:stretch>
        </p:blipFill>
        <p:spPr>
          <a:xfrm>
            <a:off x="470852" y="1243574"/>
            <a:ext cx="980577" cy="980577"/>
          </a:xfrm>
          <a:prstGeom prst="rect">
            <a:avLst/>
          </a:prstGeom>
        </p:spPr>
      </p:pic>
      <p:sp>
        <p:nvSpPr>
          <p:cNvPr id="4" name="TextBox 3">
            <a:extLst>
              <a:ext uri="{FF2B5EF4-FFF2-40B4-BE49-F238E27FC236}">
                <a16:creationId xmlns:a16="http://schemas.microsoft.com/office/drawing/2014/main" id="{171C8E9B-D141-9441-A91B-BFAD27C222C8}"/>
              </a:ext>
            </a:extLst>
          </p:cNvPr>
          <p:cNvSpPr txBox="1"/>
          <p:nvPr/>
        </p:nvSpPr>
        <p:spPr>
          <a:xfrm>
            <a:off x="1628357" y="1121367"/>
            <a:ext cx="4685357" cy="1415772"/>
          </a:xfrm>
          <a:prstGeom prst="rect">
            <a:avLst/>
          </a:prstGeom>
          <a:noFill/>
        </p:spPr>
        <p:txBody>
          <a:bodyPr wrap="square" rtlCol="0">
            <a:spAutoFit/>
          </a:bodyPr>
          <a:lstStyle/>
          <a:p>
            <a:r>
              <a:rPr lang="en-US" dirty="0">
                <a:latin typeface="Avenir Book" panose="02000503020000020003" pitchFamily="2" charset="0"/>
              </a:rPr>
              <a:t>Tackling these environmental issues will no doubt be costly. The estimates of rebuilding Syria’s agricultural sector alone range from </a:t>
            </a:r>
            <a:r>
              <a:rPr lang="en-US" sz="3200" b="1" dirty="0">
                <a:solidFill>
                  <a:srgbClr val="0084C5"/>
                </a:solidFill>
                <a:latin typeface="Avenir Book" panose="02000503020000020003" pitchFamily="2" charset="0"/>
              </a:rPr>
              <a:t>$11-17 billion. </a:t>
            </a:r>
            <a:endParaRPr lang="en-US" b="1" dirty="0">
              <a:solidFill>
                <a:srgbClr val="0084C5"/>
              </a:solidFill>
              <a:latin typeface="Avenir Book" panose="02000503020000020003" pitchFamily="2" charset="0"/>
            </a:endParaRPr>
          </a:p>
        </p:txBody>
      </p:sp>
      <p:sp>
        <p:nvSpPr>
          <p:cNvPr id="5" name="TextBox 4">
            <a:extLst>
              <a:ext uri="{FF2B5EF4-FFF2-40B4-BE49-F238E27FC236}">
                <a16:creationId xmlns:a16="http://schemas.microsoft.com/office/drawing/2014/main" id="{7DF3C348-143B-DA44-92CD-131DF7139F94}"/>
              </a:ext>
            </a:extLst>
          </p:cNvPr>
          <p:cNvSpPr txBox="1"/>
          <p:nvPr/>
        </p:nvSpPr>
        <p:spPr>
          <a:xfrm>
            <a:off x="531666" y="2639783"/>
            <a:ext cx="3031599" cy="400110"/>
          </a:xfrm>
          <a:prstGeom prst="rect">
            <a:avLst/>
          </a:prstGeom>
          <a:noFill/>
        </p:spPr>
        <p:txBody>
          <a:bodyPr wrap="none" rtlCol="0">
            <a:spAutoFit/>
          </a:bodyPr>
          <a:lstStyle/>
          <a:p>
            <a:r>
              <a:rPr lang="en-US" sz="2000" b="1" dirty="0">
                <a:latin typeface="Avenir Black" panose="02000503020000020003" pitchFamily="2" charset="0"/>
              </a:rPr>
              <a:t>Why is it so expensive?</a:t>
            </a:r>
          </a:p>
        </p:txBody>
      </p:sp>
      <p:sp>
        <p:nvSpPr>
          <p:cNvPr id="6" name="TextBox 5">
            <a:extLst>
              <a:ext uri="{FF2B5EF4-FFF2-40B4-BE49-F238E27FC236}">
                <a16:creationId xmlns:a16="http://schemas.microsoft.com/office/drawing/2014/main" id="{2FDDA4A7-D328-A44C-8AF3-09FD9FC77342}"/>
              </a:ext>
            </a:extLst>
          </p:cNvPr>
          <p:cNvSpPr txBox="1"/>
          <p:nvPr/>
        </p:nvSpPr>
        <p:spPr>
          <a:xfrm>
            <a:off x="531666" y="3078912"/>
            <a:ext cx="5625148" cy="923330"/>
          </a:xfrm>
          <a:prstGeom prst="rect">
            <a:avLst/>
          </a:prstGeom>
          <a:noFill/>
        </p:spPr>
        <p:txBody>
          <a:bodyPr wrap="square" rtlCol="0">
            <a:spAutoFit/>
          </a:bodyPr>
          <a:lstStyle/>
          <a:p>
            <a:r>
              <a:rPr lang="en-US" dirty="0">
                <a:latin typeface="Avenir Book" panose="02000503020000020003" pitchFamily="2" charset="0"/>
              </a:rPr>
              <a:t>Aside from the extensive damage by war and drought, many of their environmental issues are tied into their </a:t>
            </a:r>
            <a:r>
              <a:rPr lang="en-US" b="1" dirty="0">
                <a:latin typeface="Avenir Book" panose="02000503020000020003" pitchFamily="2" charset="0"/>
              </a:rPr>
              <a:t>political state </a:t>
            </a:r>
            <a:r>
              <a:rPr lang="en-US" dirty="0">
                <a:latin typeface="Avenir Book" panose="02000503020000020003" pitchFamily="2" charset="0"/>
              </a:rPr>
              <a:t>and </a:t>
            </a:r>
            <a:r>
              <a:rPr lang="en-US" b="1" dirty="0">
                <a:latin typeface="Avenir Book" panose="02000503020000020003" pitchFamily="2" charset="0"/>
              </a:rPr>
              <a:t>economic well-being</a:t>
            </a:r>
            <a:r>
              <a:rPr lang="en-US" dirty="0">
                <a:latin typeface="Avenir Book" panose="02000503020000020003" pitchFamily="2" charset="0"/>
              </a:rPr>
              <a:t>.</a:t>
            </a:r>
            <a:endParaRPr lang="en-US" b="1" dirty="0">
              <a:solidFill>
                <a:srgbClr val="0084C5"/>
              </a:solidFill>
              <a:latin typeface="Avenir Book" panose="02000503020000020003" pitchFamily="2" charset="0"/>
            </a:endParaRPr>
          </a:p>
        </p:txBody>
      </p:sp>
      <p:sp>
        <p:nvSpPr>
          <p:cNvPr id="7" name="TextBox 6">
            <a:extLst>
              <a:ext uri="{FF2B5EF4-FFF2-40B4-BE49-F238E27FC236}">
                <a16:creationId xmlns:a16="http://schemas.microsoft.com/office/drawing/2014/main" id="{CD535061-68E8-404B-B329-CB2BF0D71467}"/>
              </a:ext>
            </a:extLst>
          </p:cNvPr>
          <p:cNvSpPr txBox="1"/>
          <p:nvPr/>
        </p:nvSpPr>
        <p:spPr>
          <a:xfrm>
            <a:off x="470852" y="4041261"/>
            <a:ext cx="5625148" cy="646331"/>
          </a:xfrm>
          <a:prstGeom prst="rect">
            <a:avLst/>
          </a:prstGeom>
          <a:noFill/>
        </p:spPr>
        <p:txBody>
          <a:bodyPr wrap="square" rtlCol="0">
            <a:spAutoFit/>
          </a:bodyPr>
          <a:lstStyle/>
          <a:p>
            <a:r>
              <a:rPr lang="en-US" dirty="0">
                <a:latin typeface="Avenir Book" panose="02000503020000020003" pitchFamily="2" charset="0"/>
              </a:rPr>
              <a:t>Each of these factors both cause and affect each other as they spiral into a </a:t>
            </a:r>
            <a:r>
              <a:rPr lang="en-US" b="1" dirty="0">
                <a:latin typeface="Avenir Book" panose="02000503020000020003" pitchFamily="2" charset="0"/>
              </a:rPr>
              <a:t>positive feedback loop</a:t>
            </a:r>
            <a:r>
              <a:rPr lang="en-US" dirty="0">
                <a:latin typeface="Avenir Book" panose="02000503020000020003" pitchFamily="2" charset="0"/>
              </a:rPr>
              <a:t>.</a:t>
            </a:r>
            <a:endParaRPr lang="en-US" b="1" dirty="0">
              <a:solidFill>
                <a:srgbClr val="0084C5"/>
              </a:solidFill>
              <a:latin typeface="Avenir Book" panose="02000503020000020003" pitchFamily="2" charset="0"/>
            </a:endParaRPr>
          </a:p>
        </p:txBody>
      </p:sp>
      <p:sp>
        <p:nvSpPr>
          <p:cNvPr id="8" name="TextBox 7">
            <a:extLst>
              <a:ext uri="{FF2B5EF4-FFF2-40B4-BE49-F238E27FC236}">
                <a16:creationId xmlns:a16="http://schemas.microsoft.com/office/drawing/2014/main" id="{439A7226-3FA2-0C4B-90B3-5F6DD4EE6BE5}"/>
              </a:ext>
            </a:extLst>
          </p:cNvPr>
          <p:cNvSpPr txBox="1"/>
          <p:nvPr/>
        </p:nvSpPr>
        <p:spPr>
          <a:xfrm>
            <a:off x="531665" y="4917609"/>
            <a:ext cx="5045164" cy="400110"/>
          </a:xfrm>
          <a:prstGeom prst="rect">
            <a:avLst/>
          </a:prstGeom>
          <a:noFill/>
        </p:spPr>
        <p:txBody>
          <a:bodyPr wrap="none" rtlCol="0">
            <a:spAutoFit/>
          </a:bodyPr>
          <a:lstStyle/>
          <a:p>
            <a:r>
              <a:rPr lang="en-US" sz="2000" b="1" dirty="0">
                <a:latin typeface="Avenir Black" panose="02000503020000020003" pitchFamily="2" charset="0"/>
              </a:rPr>
              <a:t>Why is current aid in Syria not working?</a:t>
            </a:r>
          </a:p>
        </p:txBody>
      </p:sp>
      <p:sp>
        <p:nvSpPr>
          <p:cNvPr id="9" name="TextBox 8">
            <a:extLst>
              <a:ext uri="{FF2B5EF4-FFF2-40B4-BE49-F238E27FC236}">
                <a16:creationId xmlns:a16="http://schemas.microsoft.com/office/drawing/2014/main" id="{87032DED-600C-414E-A3A7-638B94E925AB}"/>
              </a:ext>
            </a:extLst>
          </p:cNvPr>
          <p:cNvSpPr txBox="1"/>
          <p:nvPr/>
        </p:nvSpPr>
        <p:spPr>
          <a:xfrm>
            <a:off x="531666" y="5306852"/>
            <a:ext cx="5625148" cy="1415772"/>
          </a:xfrm>
          <a:prstGeom prst="rect">
            <a:avLst/>
          </a:prstGeom>
          <a:noFill/>
        </p:spPr>
        <p:txBody>
          <a:bodyPr wrap="square" rtlCol="0">
            <a:spAutoFit/>
          </a:bodyPr>
          <a:lstStyle/>
          <a:p>
            <a:r>
              <a:rPr lang="en-US" dirty="0">
                <a:latin typeface="Avenir Book" panose="02000503020000020003" pitchFamily="2" charset="0"/>
              </a:rPr>
              <a:t>There is currently a </a:t>
            </a:r>
            <a:r>
              <a:rPr lang="en-US" sz="3200" b="1" dirty="0">
                <a:solidFill>
                  <a:srgbClr val="0084C5"/>
                </a:solidFill>
                <a:latin typeface="Avenir Book" panose="02000503020000020003" pitchFamily="2" charset="0"/>
              </a:rPr>
              <a:t>$30 billion </a:t>
            </a:r>
            <a:r>
              <a:rPr lang="en-US" dirty="0">
                <a:latin typeface="Avenir Book" panose="02000503020000020003" pitchFamily="2" charset="0"/>
              </a:rPr>
              <a:t>international humanitarian fund. However, Assad has gained control of the humanitarian response, using donor funds to skirt sanctions and fund war efforts.</a:t>
            </a:r>
            <a:endParaRPr lang="en-US" b="1" dirty="0">
              <a:solidFill>
                <a:srgbClr val="0084C5"/>
              </a:solidFill>
              <a:latin typeface="Avenir Book" panose="02000503020000020003" pitchFamily="2" charset="0"/>
            </a:endParaRPr>
          </a:p>
        </p:txBody>
      </p:sp>
      <p:pic>
        <p:nvPicPr>
          <p:cNvPr id="17" name="Picture 16" descr="A close up of a map&#10;&#10;Description automatically generated">
            <a:extLst>
              <a:ext uri="{FF2B5EF4-FFF2-40B4-BE49-F238E27FC236}">
                <a16:creationId xmlns:a16="http://schemas.microsoft.com/office/drawing/2014/main" id="{44F3B3A0-F266-6B47-9946-1ADA1C421550}"/>
              </a:ext>
            </a:extLst>
          </p:cNvPr>
          <p:cNvPicPr>
            <a:picLocks noChangeAspect="1"/>
          </p:cNvPicPr>
          <p:nvPr/>
        </p:nvPicPr>
        <p:blipFill>
          <a:blip r:embed="rId3"/>
          <a:stretch>
            <a:fillRect/>
          </a:stretch>
        </p:blipFill>
        <p:spPr>
          <a:xfrm>
            <a:off x="7355785" y="991459"/>
            <a:ext cx="3950803" cy="2893108"/>
          </a:xfrm>
          <a:prstGeom prst="rect">
            <a:avLst/>
          </a:prstGeom>
        </p:spPr>
      </p:pic>
      <p:pic>
        <p:nvPicPr>
          <p:cNvPr id="19" name="Picture 18">
            <a:extLst>
              <a:ext uri="{FF2B5EF4-FFF2-40B4-BE49-F238E27FC236}">
                <a16:creationId xmlns:a16="http://schemas.microsoft.com/office/drawing/2014/main" id="{5A639E2A-7B8C-4641-A069-EFE83AC0FA56}"/>
              </a:ext>
            </a:extLst>
          </p:cNvPr>
          <p:cNvPicPr>
            <a:picLocks noChangeAspect="1"/>
          </p:cNvPicPr>
          <p:nvPr/>
        </p:nvPicPr>
        <p:blipFill>
          <a:blip r:embed="rId4"/>
          <a:stretch>
            <a:fillRect/>
          </a:stretch>
        </p:blipFill>
        <p:spPr>
          <a:xfrm>
            <a:off x="7294971" y="3890941"/>
            <a:ext cx="4080156" cy="2977122"/>
          </a:xfrm>
          <a:prstGeom prst="rect">
            <a:avLst/>
          </a:prstGeom>
        </p:spPr>
      </p:pic>
    </p:spTree>
    <p:extLst>
      <p:ext uri="{BB962C8B-B14F-4D97-AF65-F5344CB8AC3E}">
        <p14:creationId xmlns:p14="http://schemas.microsoft.com/office/powerpoint/2010/main" val="154662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AAB0E5-87E1-6244-B831-6F6FFC0EA6F4}"/>
              </a:ext>
            </a:extLst>
          </p:cNvPr>
          <p:cNvPicPr>
            <a:picLocks noChangeAspect="1"/>
          </p:cNvPicPr>
          <p:nvPr/>
        </p:nvPicPr>
        <p:blipFill>
          <a:blip r:embed="rId2"/>
          <a:stretch>
            <a:fillRect/>
          </a:stretch>
        </p:blipFill>
        <p:spPr>
          <a:xfrm>
            <a:off x="5116285" y="1014185"/>
            <a:ext cx="6803572" cy="5669643"/>
          </a:xfrm>
          <a:prstGeom prst="rect">
            <a:avLst/>
          </a:prstGeom>
        </p:spPr>
      </p:pic>
      <p:sp>
        <p:nvSpPr>
          <p:cNvPr id="4" name="TextBox 3">
            <a:extLst>
              <a:ext uri="{FF2B5EF4-FFF2-40B4-BE49-F238E27FC236}">
                <a16:creationId xmlns:a16="http://schemas.microsoft.com/office/drawing/2014/main" id="{DE6FA09E-A411-6142-81CA-153A22E5D20C}"/>
              </a:ext>
            </a:extLst>
          </p:cNvPr>
          <p:cNvSpPr txBox="1"/>
          <p:nvPr/>
        </p:nvSpPr>
        <p:spPr>
          <a:xfrm>
            <a:off x="106169" y="135376"/>
            <a:ext cx="3760966"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Conclusion/Insights</a:t>
            </a:r>
          </a:p>
        </p:txBody>
      </p:sp>
      <p:sp>
        <p:nvSpPr>
          <p:cNvPr id="9" name="TextBox 8">
            <a:extLst>
              <a:ext uri="{FF2B5EF4-FFF2-40B4-BE49-F238E27FC236}">
                <a16:creationId xmlns:a16="http://schemas.microsoft.com/office/drawing/2014/main" id="{32860A4C-6245-A740-9B78-F792F97BE49D}"/>
              </a:ext>
            </a:extLst>
          </p:cNvPr>
          <p:cNvSpPr txBox="1"/>
          <p:nvPr/>
        </p:nvSpPr>
        <p:spPr>
          <a:xfrm>
            <a:off x="363115" y="1501965"/>
            <a:ext cx="2477153" cy="523220"/>
          </a:xfrm>
          <a:prstGeom prst="rect">
            <a:avLst/>
          </a:prstGeom>
          <a:noFill/>
        </p:spPr>
        <p:txBody>
          <a:bodyPr wrap="none" rtlCol="0">
            <a:spAutoFit/>
          </a:bodyPr>
          <a:lstStyle/>
          <a:p>
            <a:r>
              <a:rPr lang="en-US" sz="2800" b="1" dirty="0">
                <a:solidFill>
                  <a:srgbClr val="0084C5"/>
                </a:solidFill>
                <a:latin typeface="Avenir Book" panose="02000503020000020003" pitchFamily="2" charset="0"/>
              </a:rPr>
              <a:t>To summarize:</a:t>
            </a:r>
          </a:p>
        </p:txBody>
      </p:sp>
      <p:sp>
        <p:nvSpPr>
          <p:cNvPr id="10" name="TextBox 9">
            <a:extLst>
              <a:ext uri="{FF2B5EF4-FFF2-40B4-BE49-F238E27FC236}">
                <a16:creationId xmlns:a16="http://schemas.microsoft.com/office/drawing/2014/main" id="{A004C1EC-9204-4147-B32F-DEBD47038576}"/>
              </a:ext>
            </a:extLst>
          </p:cNvPr>
          <p:cNvSpPr txBox="1"/>
          <p:nvPr/>
        </p:nvSpPr>
        <p:spPr>
          <a:xfrm>
            <a:off x="561428" y="2123034"/>
            <a:ext cx="5534572" cy="1754326"/>
          </a:xfrm>
          <a:prstGeom prst="rect">
            <a:avLst/>
          </a:prstGeom>
          <a:noFill/>
        </p:spPr>
        <p:txBody>
          <a:bodyPr wrap="square" rtlCol="0">
            <a:spAutoFit/>
          </a:bodyPr>
          <a:lstStyle/>
          <a:p>
            <a:r>
              <a:rPr lang="en-US" dirty="0">
                <a:latin typeface="Avenir Book" panose="02000503020000020003" pitchFamily="2" charset="0"/>
              </a:rPr>
              <a:t>As the exponential growth in population density is coupled with climate change, </a:t>
            </a:r>
            <a:r>
              <a:rPr lang="en-US" b="1" dirty="0">
                <a:latin typeface="Avenir Book" panose="02000503020000020003" pitchFamily="2" charset="0"/>
              </a:rPr>
              <a:t>food production decreases </a:t>
            </a:r>
            <a:r>
              <a:rPr lang="en-US" dirty="0">
                <a:latin typeface="Avenir Book" panose="02000503020000020003" pitchFamily="2" charset="0"/>
              </a:rPr>
              <a:t>and the </a:t>
            </a:r>
            <a:r>
              <a:rPr lang="en-US" b="1" dirty="0">
                <a:latin typeface="Avenir Book" panose="02000503020000020003" pitchFamily="2" charset="0"/>
              </a:rPr>
              <a:t>reliance on foreign aid increases</a:t>
            </a:r>
            <a:r>
              <a:rPr lang="en-US" dirty="0">
                <a:latin typeface="Avenir Book" panose="02000503020000020003" pitchFamily="2" charset="0"/>
              </a:rPr>
              <a:t>. This contributes to both internal and external inequality between the countries in that area, which then fuels </a:t>
            </a:r>
            <a:r>
              <a:rPr lang="en-US" b="1" dirty="0">
                <a:latin typeface="Avenir Book" panose="02000503020000020003" pitchFamily="2" charset="0"/>
              </a:rPr>
              <a:t>social, political, and economic instability</a:t>
            </a:r>
            <a:r>
              <a:rPr lang="en-US" dirty="0">
                <a:latin typeface="Avenir Book" panose="02000503020000020003" pitchFamily="2" charset="0"/>
              </a:rPr>
              <a:t>.</a:t>
            </a:r>
          </a:p>
        </p:txBody>
      </p:sp>
      <p:sp>
        <p:nvSpPr>
          <p:cNvPr id="11" name="TextBox 10">
            <a:extLst>
              <a:ext uri="{FF2B5EF4-FFF2-40B4-BE49-F238E27FC236}">
                <a16:creationId xmlns:a16="http://schemas.microsoft.com/office/drawing/2014/main" id="{96CC8015-DA55-404C-9C12-DCACCE93F741}"/>
              </a:ext>
            </a:extLst>
          </p:cNvPr>
          <p:cNvSpPr txBox="1"/>
          <p:nvPr/>
        </p:nvSpPr>
        <p:spPr>
          <a:xfrm>
            <a:off x="561428" y="4089489"/>
            <a:ext cx="5534572" cy="1754326"/>
          </a:xfrm>
          <a:prstGeom prst="rect">
            <a:avLst/>
          </a:prstGeom>
          <a:noFill/>
        </p:spPr>
        <p:txBody>
          <a:bodyPr wrap="square" rtlCol="0">
            <a:spAutoFit/>
          </a:bodyPr>
          <a:lstStyle/>
          <a:p>
            <a:r>
              <a:rPr lang="en-US" dirty="0">
                <a:latin typeface="Avenir Book" panose="02000503020000020003" pitchFamily="2" charset="0"/>
              </a:rPr>
              <a:t>Food production is decreasing because the agricultural sector is so reliant on </a:t>
            </a:r>
            <a:r>
              <a:rPr lang="en-US" b="1" dirty="0">
                <a:latin typeface="Avenir Book" panose="02000503020000020003" pitchFamily="2" charset="0"/>
              </a:rPr>
              <a:t>rainfall and soil quality</a:t>
            </a:r>
            <a:r>
              <a:rPr lang="en-US" dirty="0">
                <a:latin typeface="Avenir Book" panose="02000503020000020003" pitchFamily="2" charset="0"/>
              </a:rPr>
              <a:t>, both of which are suffering from </a:t>
            </a:r>
            <a:r>
              <a:rPr lang="en-US" b="1" dirty="0">
                <a:latin typeface="Avenir Book" panose="02000503020000020003" pitchFamily="2" charset="0"/>
              </a:rPr>
              <a:t>environmental conditions and violent conflict</a:t>
            </a:r>
            <a:r>
              <a:rPr lang="en-US" dirty="0">
                <a:latin typeface="Avenir Book" panose="02000503020000020003" pitchFamily="2" charset="0"/>
              </a:rPr>
              <a:t> in the area. The visual on the right shows the decline in soil quantity from </a:t>
            </a:r>
            <a:r>
              <a:rPr lang="en-US" b="1" dirty="0">
                <a:latin typeface="Avenir Book" panose="02000503020000020003" pitchFamily="2" charset="0"/>
              </a:rPr>
              <a:t>2005 to 2014</a:t>
            </a:r>
            <a:r>
              <a:rPr lang="en-US" dirty="0">
                <a:latin typeface="Avenir Book" panose="02000503020000020003" pitchFamily="2" charset="0"/>
              </a:rPr>
              <a:t>.</a:t>
            </a:r>
          </a:p>
        </p:txBody>
      </p:sp>
    </p:spTree>
    <p:extLst>
      <p:ext uri="{BB962C8B-B14F-4D97-AF65-F5344CB8AC3E}">
        <p14:creationId xmlns:p14="http://schemas.microsoft.com/office/powerpoint/2010/main" val="4185650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8A00668-B5AF-6049-926F-DAFF8C856076}"/>
              </a:ext>
            </a:extLst>
          </p:cNvPr>
          <p:cNvSpPr txBox="1"/>
          <p:nvPr/>
        </p:nvSpPr>
        <p:spPr>
          <a:xfrm>
            <a:off x="4386557" y="134910"/>
            <a:ext cx="3418885" cy="584775"/>
          </a:xfrm>
          <a:prstGeom prst="rect">
            <a:avLst/>
          </a:prstGeom>
          <a:noFill/>
        </p:spPr>
        <p:txBody>
          <a:bodyPr wrap="none" rtlCol="0">
            <a:spAutoFit/>
          </a:bodyPr>
          <a:lstStyle/>
          <a:p>
            <a:pPr algn="ctr"/>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Table of Contents</a:t>
            </a:r>
          </a:p>
        </p:txBody>
      </p:sp>
      <p:cxnSp>
        <p:nvCxnSpPr>
          <p:cNvPr id="23" name="Straight Connector 22">
            <a:extLst>
              <a:ext uri="{FF2B5EF4-FFF2-40B4-BE49-F238E27FC236}">
                <a16:creationId xmlns:a16="http://schemas.microsoft.com/office/drawing/2014/main" id="{BFD5386D-AA22-4947-9D1F-304D17751BB8}"/>
              </a:ext>
            </a:extLst>
          </p:cNvPr>
          <p:cNvCxnSpPr/>
          <p:nvPr/>
        </p:nvCxnSpPr>
        <p:spPr>
          <a:xfrm>
            <a:off x="0" y="793630"/>
            <a:ext cx="12192000" cy="0"/>
          </a:xfrm>
          <a:prstGeom prst="line">
            <a:avLst/>
          </a:prstGeom>
          <a:ln w="44450">
            <a:solidFill>
              <a:srgbClr val="0084C5"/>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7DD878A-CC80-FC47-9A69-3B13FC1EF494}"/>
              </a:ext>
            </a:extLst>
          </p:cNvPr>
          <p:cNvGrpSpPr/>
          <p:nvPr/>
        </p:nvGrpSpPr>
        <p:grpSpPr>
          <a:xfrm>
            <a:off x="1173751" y="2281329"/>
            <a:ext cx="9867185" cy="3328771"/>
            <a:chOff x="1275351" y="2382927"/>
            <a:chExt cx="9867185" cy="3328771"/>
          </a:xfrm>
        </p:grpSpPr>
        <p:grpSp>
          <p:nvGrpSpPr>
            <p:cNvPr id="60" name="Group 59">
              <a:extLst>
                <a:ext uri="{FF2B5EF4-FFF2-40B4-BE49-F238E27FC236}">
                  <a16:creationId xmlns:a16="http://schemas.microsoft.com/office/drawing/2014/main" id="{40659C81-82D3-5540-9884-B3CE10CE3FB8}"/>
                </a:ext>
              </a:extLst>
            </p:cNvPr>
            <p:cNvGrpSpPr/>
            <p:nvPr/>
          </p:nvGrpSpPr>
          <p:grpSpPr>
            <a:xfrm>
              <a:off x="1275351" y="2382927"/>
              <a:ext cx="9867185" cy="3328771"/>
              <a:chOff x="1612000" y="2382927"/>
              <a:chExt cx="9867185" cy="3328771"/>
            </a:xfrm>
          </p:grpSpPr>
          <p:grpSp>
            <p:nvGrpSpPr>
              <p:cNvPr id="90" name="Group 89">
                <a:extLst>
                  <a:ext uri="{FF2B5EF4-FFF2-40B4-BE49-F238E27FC236}">
                    <a16:creationId xmlns:a16="http://schemas.microsoft.com/office/drawing/2014/main" id="{A1EBA510-171A-F644-B191-8731126ABA20}"/>
                  </a:ext>
                </a:extLst>
              </p:cNvPr>
              <p:cNvGrpSpPr/>
              <p:nvPr/>
            </p:nvGrpSpPr>
            <p:grpSpPr>
              <a:xfrm>
                <a:off x="1612000" y="2382927"/>
                <a:ext cx="1705126" cy="2454639"/>
                <a:chOff x="816343" y="2312233"/>
                <a:chExt cx="1705126" cy="2454639"/>
              </a:xfrm>
            </p:grpSpPr>
            <p:sp>
              <p:nvSpPr>
                <p:cNvPr id="94" name="Oval 93">
                  <a:extLst>
                    <a:ext uri="{FF2B5EF4-FFF2-40B4-BE49-F238E27FC236}">
                      <a16:creationId xmlns:a16="http://schemas.microsoft.com/office/drawing/2014/main" id="{AC24F14E-8661-CA42-BB96-4D8BE0E3F5BD}"/>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7943356A-1F90-5B46-8AA1-E05437162DCB}"/>
                    </a:ext>
                  </a:extLst>
                </p:cNvPr>
                <p:cNvSpPr>
                  <a:spLocks noChangeAspect="1"/>
                </p:cNvSpPr>
                <p:nvPr/>
              </p:nvSpPr>
              <p:spPr>
                <a:xfrm>
                  <a:off x="937385" y="2435077"/>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Connector 95">
                  <a:extLst>
                    <a:ext uri="{FF2B5EF4-FFF2-40B4-BE49-F238E27FC236}">
                      <a16:creationId xmlns:a16="http://schemas.microsoft.com/office/drawing/2014/main" id="{10CD1A53-D619-AC44-85A8-B6EEE0D819D5}"/>
                    </a:ext>
                  </a:extLst>
                </p:cNvPr>
                <p:cNvCxnSpPr>
                  <a:stCxn id="94"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91" name="Rectangle 90">
                <a:extLst>
                  <a:ext uri="{FF2B5EF4-FFF2-40B4-BE49-F238E27FC236}">
                    <a16:creationId xmlns:a16="http://schemas.microsoft.com/office/drawing/2014/main" id="{3DD122BC-E13C-4242-9676-F92B45CA2EBF}"/>
                  </a:ext>
                </a:extLst>
              </p:cNvPr>
              <p:cNvSpPr/>
              <p:nvPr/>
            </p:nvSpPr>
            <p:spPr>
              <a:xfrm>
                <a:off x="9774059" y="5163058"/>
                <a:ext cx="1705126" cy="548640"/>
              </a:xfrm>
              <a:prstGeom prst="rect">
                <a:avLst/>
              </a:prstGeom>
              <a:solidFill>
                <a:srgbClr val="2AB6E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49EC442A-C015-0A40-BDC2-BAF37C153814}"/>
                  </a:ext>
                </a:extLst>
              </p:cNvPr>
              <p:cNvSpPr txBox="1"/>
              <p:nvPr/>
            </p:nvSpPr>
            <p:spPr>
              <a:xfrm>
                <a:off x="1685248" y="5237323"/>
                <a:ext cx="1558632" cy="400110"/>
              </a:xfrm>
              <a:prstGeom prst="rect">
                <a:avLst/>
              </a:prstGeom>
              <a:noFill/>
            </p:spPr>
            <p:txBody>
              <a:bodyPr wrap="none" rtlCol="0">
                <a:spAutoFit/>
              </a:bodyPr>
              <a:lstStyle/>
              <a:p>
                <a:pPr algn="ctr"/>
                <a:r>
                  <a:rPr lang="en-US" sz="2000" dirty="0">
                    <a:latin typeface="Avenir Book" panose="02000503020000020003" pitchFamily="2" charset="0"/>
                  </a:rPr>
                  <a:t>Background</a:t>
                </a:r>
              </a:p>
            </p:txBody>
          </p:sp>
          <p:pic>
            <p:nvPicPr>
              <p:cNvPr id="93" name="Picture 92">
                <a:extLst>
                  <a:ext uri="{FF2B5EF4-FFF2-40B4-BE49-F238E27FC236}">
                    <a16:creationId xmlns:a16="http://schemas.microsoft.com/office/drawing/2014/main" id="{AAC6BCBB-41E9-9246-8A08-1008A24B734B}"/>
                  </a:ext>
                </a:extLst>
              </p:cNvPr>
              <p:cNvPicPr>
                <a:picLocks noChangeAspect="1"/>
              </p:cNvPicPr>
              <p:nvPr/>
            </p:nvPicPr>
            <p:blipFill>
              <a:blip r:embed="rId2"/>
              <a:stretch>
                <a:fillRect/>
              </a:stretch>
            </p:blipFill>
            <p:spPr>
              <a:xfrm>
                <a:off x="2024446" y="2777409"/>
                <a:ext cx="880232" cy="880232"/>
              </a:xfrm>
              <a:prstGeom prst="rect">
                <a:avLst/>
              </a:prstGeom>
            </p:spPr>
          </p:pic>
        </p:grpSp>
        <p:grpSp>
          <p:nvGrpSpPr>
            <p:cNvPr id="62" name="Group 61">
              <a:extLst>
                <a:ext uri="{FF2B5EF4-FFF2-40B4-BE49-F238E27FC236}">
                  <a16:creationId xmlns:a16="http://schemas.microsoft.com/office/drawing/2014/main" id="{213313A8-9DF9-7847-9447-9C9EC28DFCA0}"/>
                </a:ext>
              </a:extLst>
            </p:cNvPr>
            <p:cNvGrpSpPr/>
            <p:nvPr/>
          </p:nvGrpSpPr>
          <p:grpSpPr>
            <a:xfrm>
              <a:off x="3688659" y="2382927"/>
              <a:ext cx="2579489" cy="3256383"/>
              <a:chOff x="3688659" y="2382927"/>
              <a:chExt cx="2579489" cy="3256383"/>
            </a:xfrm>
          </p:grpSpPr>
          <p:grpSp>
            <p:nvGrpSpPr>
              <p:cNvPr id="83" name="Group 82">
                <a:extLst>
                  <a:ext uri="{FF2B5EF4-FFF2-40B4-BE49-F238E27FC236}">
                    <a16:creationId xmlns:a16="http://schemas.microsoft.com/office/drawing/2014/main" id="{2D633564-C1A9-E14A-8318-B339382F7DA1}"/>
                  </a:ext>
                </a:extLst>
              </p:cNvPr>
              <p:cNvGrpSpPr/>
              <p:nvPr/>
            </p:nvGrpSpPr>
            <p:grpSpPr>
              <a:xfrm>
                <a:off x="3688659" y="2382927"/>
                <a:ext cx="2579489" cy="3256383"/>
                <a:chOff x="3688659" y="2382927"/>
                <a:chExt cx="2579489" cy="3256383"/>
              </a:xfrm>
            </p:grpSpPr>
            <p:grpSp>
              <p:nvGrpSpPr>
                <p:cNvPr id="85" name="Group 84">
                  <a:extLst>
                    <a:ext uri="{FF2B5EF4-FFF2-40B4-BE49-F238E27FC236}">
                      <a16:creationId xmlns:a16="http://schemas.microsoft.com/office/drawing/2014/main" id="{1C61E58B-3518-DF47-BDC5-946EE3C4CD1B}"/>
                    </a:ext>
                  </a:extLst>
                </p:cNvPr>
                <p:cNvGrpSpPr/>
                <p:nvPr/>
              </p:nvGrpSpPr>
              <p:grpSpPr>
                <a:xfrm>
                  <a:off x="4140827" y="2382927"/>
                  <a:ext cx="1705126" cy="2454639"/>
                  <a:chOff x="816343" y="2312233"/>
                  <a:chExt cx="1705126" cy="2454639"/>
                </a:xfrm>
              </p:grpSpPr>
              <p:sp>
                <p:nvSpPr>
                  <p:cNvPr id="87" name="Oval 86">
                    <a:extLst>
                      <a:ext uri="{FF2B5EF4-FFF2-40B4-BE49-F238E27FC236}">
                        <a16:creationId xmlns:a16="http://schemas.microsoft.com/office/drawing/2014/main" id="{151E2DB6-6C28-D649-8FB0-998B92367B2B}"/>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B0C66DF-412E-6044-81E5-5E5EA75C3BCD}"/>
                      </a:ext>
                    </a:extLst>
                  </p:cNvPr>
                  <p:cNvSpPr>
                    <a:spLocks noChangeAspect="1"/>
                  </p:cNvSpPr>
                  <p:nvPr/>
                </p:nvSpPr>
                <p:spPr>
                  <a:xfrm>
                    <a:off x="95237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A64B579F-6E62-4F4A-8814-DCF8D203B190}"/>
                      </a:ext>
                    </a:extLst>
                  </p:cNvPr>
                  <p:cNvCxnSpPr>
                    <a:stCxn id="87"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4709373B-721D-4D4A-9969-67D6244139F7}"/>
                    </a:ext>
                  </a:extLst>
                </p:cNvPr>
                <p:cNvSpPr txBox="1"/>
                <p:nvPr/>
              </p:nvSpPr>
              <p:spPr>
                <a:xfrm>
                  <a:off x="3688659" y="5239200"/>
                  <a:ext cx="2579489" cy="400110"/>
                </a:xfrm>
                <a:prstGeom prst="rect">
                  <a:avLst/>
                </a:prstGeom>
                <a:noFill/>
              </p:spPr>
              <p:txBody>
                <a:bodyPr wrap="none" rtlCol="0">
                  <a:spAutoFit/>
                </a:bodyPr>
                <a:lstStyle/>
                <a:p>
                  <a:pPr algn="ctr"/>
                  <a:r>
                    <a:rPr lang="en-US" sz="2000" dirty="0">
                      <a:latin typeface="Avenir Book" panose="02000503020000020003" pitchFamily="2" charset="0"/>
                    </a:rPr>
                    <a:t>Analysis/Visualization</a:t>
                  </a:r>
                </a:p>
              </p:txBody>
            </p:sp>
          </p:grpSp>
          <p:pic>
            <p:nvPicPr>
              <p:cNvPr id="84" name="Picture 83" descr="A picture containing vector graphics&#10;&#10;Description automatically generated">
                <a:extLst>
                  <a:ext uri="{FF2B5EF4-FFF2-40B4-BE49-F238E27FC236}">
                    <a16:creationId xmlns:a16="http://schemas.microsoft.com/office/drawing/2014/main" id="{536AF4AA-8F2C-E145-B880-C50B80CAE07B}"/>
                  </a:ext>
                </a:extLst>
              </p:cNvPr>
              <p:cNvPicPr>
                <a:picLocks noChangeAspect="1"/>
              </p:cNvPicPr>
              <p:nvPr/>
            </p:nvPicPr>
            <p:blipFill>
              <a:blip r:embed="rId3"/>
              <a:stretch>
                <a:fillRect/>
              </a:stretch>
            </p:blipFill>
            <p:spPr>
              <a:xfrm>
                <a:off x="4574321" y="2851362"/>
                <a:ext cx="808156" cy="808156"/>
              </a:xfrm>
              <a:prstGeom prst="rect">
                <a:avLst/>
              </a:prstGeom>
            </p:spPr>
          </p:pic>
        </p:grpSp>
        <p:grpSp>
          <p:nvGrpSpPr>
            <p:cNvPr id="64" name="Group 63">
              <a:extLst>
                <a:ext uri="{FF2B5EF4-FFF2-40B4-BE49-F238E27FC236}">
                  <a16:creationId xmlns:a16="http://schemas.microsoft.com/office/drawing/2014/main" id="{5A054AB1-7735-4549-B1A0-6928C38468BA}"/>
                </a:ext>
              </a:extLst>
            </p:cNvPr>
            <p:cNvGrpSpPr/>
            <p:nvPr/>
          </p:nvGrpSpPr>
          <p:grpSpPr>
            <a:xfrm>
              <a:off x="6879722" y="2386971"/>
              <a:ext cx="1705126" cy="3256383"/>
              <a:chOff x="6361867" y="2382927"/>
              <a:chExt cx="1705126" cy="3256383"/>
            </a:xfrm>
          </p:grpSpPr>
          <p:grpSp>
            <p:nvGrpSpPr>
              <p:cNvPr id="76" name="Group 75">
                <a:extLst>
                  <a:ext uri="{FF2B5EF4-FFF2-40B4-BE49-F238E27FC236}">
                    <a16:creationId xmlns:a16="http://schemas.microsoft.com/office/drawing/2014/main" id="{3947BD6F-D00F-754F-BA83-B3ED8E6C59BF}"/>
                  </a:ext>
                </a:extLst>
              </p:cNvPr>
              <p:cNvGrpSpPr/>
              <p:nvPr/>
            </p:nvGrpSpPr>
            <p:grpSpPr>
              <a:xfrm>
                <a:off x="6361867" y="2382927"/>
                <a:ext cx="1705126" cy="3256383"/>
                <a:chOff x="6361867" y="2382927"/>
                <a:chExt cx="1705126" cy="3256383"/>
              </a:xfrm>
            </p:grpSpPr>
            <p:grpSp>
              <p:nvGrpSpPr>
                <p:cNvPr id="78" name="Group 77">
                  <a:extLst>
                    <a:ext uri="{FF2B5EF4-FFF2-40B4-BE49-F238E27FC236}">
                      <a16:creationId xmlns:a16="http://schemas.microsoft.com/office/drawing/2014/main" id="{9442CB72-4E43-F349-AADF-D868FACF4F93}"/>
                    </a:ext>
                  </a:extLst>
                </p:cNvPr>
                <p:cNvGrpSpPr/>
                <p:nvPr/>
              </p:nvGrpSpPr>
              <p:grpSpPr>
                <a:xfrm>
                  <a:off x="6361867" y="2382927"/>
                  <a:ext cx="1705126" cy="2454639"/>
                  <a:chOff x="816343" y="2312233"/>
                  <a:chExt cx="1705126" cy="2454639"/>
                </a:xfrm>
              </p:grpSpPr>
              <p:sp>
                <p:nvSpPr>
                  <p:cNvPr id="80" name="Oval 79">
                    <a:extLst>
                      <a:ext uri="{FF2B5EF4-FFF2-40B4-BE49-F238E27FC236}">
                        <a16:creationId xmlns:a16="http://schemas.microsoft.com/office/drawing/2014/main" id="{CC91E2B9-8054-EB47-BB92-8AB01381289F}"/>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9DC5CC69-ABE4-C144-8C1E-46484DE8E8BF}"/>
                      </a:ext>
                    </a:extLst>
                  </p:cNvPr>
                  <p:cNvSpPr>
                    <a:spLocks noChangeAspect="1"/>
                  </p:cNvSpPr>
                  <p:nvPr/>
                </p:nvSpPr>
                <p:spPr>
                  <a:xfrm>
                    <a:off x="942586"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471E522E-0673-3041-9A1D-7FA8F79701D9}"/>
                      </a:ext>
                    </a:extLst>
                  </p:cNvPr>
                  <p:cNvCxnSpPr>
                    <a:stCxn id="80"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971DA562-D5AB-4B4B-B129-FAF5C3E9A703}"/>
                    </a:ext>
                  </a:extLst>
                </p:cNvPr>
                <p:cNvSpPr txBox="1"/>
                <p:nvPr/>
              </p:nvSpPr>
              <p:spPr>
                <a:xfrm>
                  <a:off x="6488110" y="5239200"/>
                  <a:ext cx="1452642" cy="400110"/>
                </a:xfrm>
                <a:prstGeom prst="rect">
                  <a:avLst/>
                </a:prstGeom>
                <a:noFill/>
              </p:spPr>
              <p:txBody>
                <a:bodyPr wrap="none" rtlCol="0">
                  <a:spAutoFit/>
                </a:bodyPr>
                <a:lstStyle/>
                <a:p>
                  <a:pPr algn="ctr"/>
                  <a:r>
                    <a:rPr lang="en-US" sz="2000" dirty="0">
                      <a:latin typeface="Avenir Book" panose="02000503020000020003" pitchFamily="2" charset="0"/>
                    </a:rPr>
                    <a:t>Conclusion</a:t>
                  </a:r>
                </a:p>
              </p:txBody>
            </p:sp>
          </p:grpSp>
          <p:pic>
            <p:nvPicPr>
              <p:cNvPr id="77" name="Picture 76" descr="A close up of a logo&#10;&#10;Description automatically generated">
                <a:extLst>
                  <a:ext uri="{FF2B5EF4-FFF2-40B4-BE49-F238E27FC236}">
                    <a16:creationId xmlns:a16="http://schemas.microsoft.com/office/drawing/2014/main" id="{C8CA0397-C40F-9643-B345-939EB0173C8E}"/>
                  </a:ext>
                </a:extLst>
              </p:cNvPr>
              <p:cNvPicPr>
                <a:picLocks noChangeAspect="1"/>
              </p:cNvPicPr>
              <p:nvPr/>
            </p:nvPicPr>
            <p:blipFill>
              <a:blip r:embed="rId4"/>
              <a:stretch>
                <a:fillRect/>
              </a:stretch>
            </p:blipFill>
            <p:spPr>
              <a:xfrm>
                <a:off x="6838181" y="2851024"/>
                <a:ext cx="768932" cy="768932"/>
              </a:xfrm>
              <a:prstGeom prst="rect">
                <a:avLst/>
              </a:prstGeom>
            </p:spPr>
          </p:pic>
        </p:grpSp>
        <p:grpSp>
          <p:nvGrpSpPr>
            <p:cNvPr id="66" name="Group 65">
              <a:extLst>
                <a:ext uri="{FF2B5EF4-FFF2-40B4-BE49-F238E27FC236}">
                  <a16:creationId xmlns:a16="http://schemas.microsoft.com/office/drawing/2014/main" id="{36E592B8-1679-C546-B32B-75CB86463E92}"/>
                </a:ext>
              </a:extLst>
            </p:cNvPr>
            <p:cNvGrpSpPr/>
            <p:nvPr/>
          </p:nvGrpSpPr>
          <p:grpSpPr>
            <a:xfrm>
              <a:off x="9437410" y="2382927"/>
              <a:ext cx="1705126" cy="3256383"/>
              <a:chOff x="8582906" y="2382927"/>
              <a:chExt cx="1705126" cy="3256383"/>
            </a:xfrm>
          </p:grpSpPr>
          <p:grpSp>
            <p:nvGrpSpPr>
              <p:cNvPr id="68" name="Group 67">
                <a:extLst>
                  <a:ext uri="{FF2B5EF4-FFF2-40B4-BE49-F238E27FC236}">
                    <a16:creationId xmlns:a16="http://schemas.microsoft.com/office/drawing/2014/main" id="{820800E6-52A8-B945-AFA8-B341AD05E615}"/>
                  </a:ext>
                </a:extLst>
              </p:cNvPr>
              <p:cNvGrpSpPr/>
              <p:nvPr/>
            </p:nvGrpSpPr>
            <p:grpSpPr>
              <a:xfrm>
                <a:off x="8582906" y="2382927"/>
                <a:ext cx="1705126" cy="3256383"/>
                <a:chOff x="8582906" y="2382927"/>
                <a:chExt cx="1705126" cy="3256383"/>
              </a:xfrm>
            </p:grpSpPr>
            <p:grpSp>
              <p:nvGrpSpPr>
                <p:cNvPr id="71" name="Group 70">
                  <a:extLst>
                    <a:ext uri="{FF2B5EF4-FFF2-40B4-BE49-F238E27FC236}">
                      <a16:creationId xmlns:a16="http://schemas.microsoft.com/office/drawing/2014/main" id="{B098C866-9456-9746-A72E-01FAEE47E7EC}"/>
                    </a:ext>
                  </a:extLst>
                </p:cNvPr>
                <p:cNvGrpSpPr/>
                <p:nvPr/>
              </p:nvGrpSpPr>
              <p:grpSpPr>
                <a:xfrm>
                  <a:off x="8582906" y="2382927"/>
                  <a:ext cx="1705126" cy="2454639"/>
                  <a:chOff x="816343" y="2312233"/>
                  <a:chExt cx="1705126" cy="2454639"/>
                </a:xfrm>
              </p:grpSpPr>
              <p:sp>
                <p:nvSpPr>
                  <p:cNvPr id="73" name="Oval 72">
                    <a:extLst>
                      <a:ext uri="{FF2B5EF4-FFF2-40B4-BE49-F238E27FC236}">
                        <a16:creationId xmlns:a16="http://schemas.microsoft.com/office/drawing/2014/main" id="{8232D75A-E8CB-2545-9EF5-39B241714952}"/>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363A64D-9A1B-4148-AEF1-94AD37CF0F8C}"/>
                      </a:ext>
                    </a:extLst>
                  </p:cNvPr>
                  <p:cNvSpPr>
                    <a:spLocks noChangeAspect="1"/>
                  </p:cNvSpPr>
                  <p:nvPr/>
                </p:nvSpPr>
                <p:spPr>
                  <a:xfrm>
                    <a:off x="93738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23C52EC5-CB3C-5146-8827-A738B1EC712D}"/>
                      </a:ext>
                    </a:extLst>
                  </p:cNvPr>
                  <p:cNvCxnSpPr>
                    <a:stCxn id="73"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13CEA3B6-221D-844D-BD6E-7FEABE54C73E}"/>
                    </a:ext>
                  </a:extLst>
                </p:cNvPr>
                <p:cNvSpPr txBox="1"/>
                <p:nvPr/>
              </p:nvSpPr>
              <p:spPr>
                <a:xfrm>
                  <a:off x="8764453" y="5239200"/>
                  <a:ext cx="1342035" cy="400110"/>
                </a:xfrm>
                <a:prstGeom prst="rect">
                  <a:avLst/>
                </a:prstGeom>
                <a:noFill/>
              </p:spPr>
              <p:txBody>
                <a:bodyPr wrap="none" rtlCol="0">
                  <a:spAutoFit/>
                </a:bodyPr>
                <a:lstStyle/>
                <a:p>
                  <a:pPr algn="ctr"/>
                  <a:r>
                    <a:rPr lang="en-US" sz="2000" b="1" dirty="0">
                      <a:latin typeface="Avenir Book" panose="02000503020000020003" pitchFamily="2" charset="0"/>
                    </a:rPr>
                    <a:t>Questions</a:t>
                  </a:r>
                </a:p>
              </p:txBody>
            </p:sp>
          </p:grpSp>
          <p:pic>
            <p:nvPicPr>
              <p:cNvPr id="70" name="Picture 69">
                <a:extLst>
                  <a:ext uri="{FF2B5EF4-FFF2-40B4-BE49-F238E27FC236}">
                    <a16:creationId xmlns:a16="http://schemas.microsoft.com/office/drawing/2014/main" id="{07A372A6-9615-4148-A1CF-5FAE2D67A283}"/>
                  </a:ext>
                </a:extLst>
              </p:cNvPr>
              <p:cNvPicPr>
                <a:picLocks noChangeAspect="1"/>
              </p:cNvPicPr>
              <p:nvPr/>
            </p:nvPicPr>
            <p:blipFill>
              <a:blip r:embed="rId5"/>
              <a:stretch>
                <a:fillRect/>
              </a:stretch>
            </p:blipFill>
            <p:spPr>
              <a:xfrm>
                <a:off x="9008692" y="2835947"/>
                <a:ext cx="853551" cy="853551"/>
              </a:xfrm>
              <a:prstGeom prst="rect">
                <a:avLst/>
              </a:prstGeom>
            </p:spPr>
          </p:pic>
        </p:grpSp>
      </p:grpSp>
    </p:spTree>
    <p:extLst>
      <p:ext uri="{BB962C8B-B14F-4D97-AF65-F5344CB8AC3E}">
        <p14:creationId xmlns:p14="http://schemas.microsoft.com/office/powerpoint/2010/main" val="3038433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8A00668-B5AF-6049-926F-DAFF8C856076}"/>
              </a:ext>
            </a:extLst>
          </p:cNvPr>
          <p:cNvSpPr txBox="1"/>
          <p:nvPr/>
        </p:nvSpPr>
        <p:spPr>
          <a:xfrm>
            <a:off x="4386557" y="134910"/>
            <a:ext cx="3418885" cy="584775"/>
          </a:xfrm>
          <a:prstGeom prst="rect">
            <a:avLst/>
          </a:prstGeom>
          <a:noFill/>
        </p:spPr>
        <p:txBody>
          <a:bodyPr wrap="none" rtlCol="0">
            <a:spAutoFit/>
          </a:bodyPr>
          <a:lstStyle/>
          <a:p>
            <a:pPr algn="ctr"/>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Table of Contents</a:t>
            </a:r>
          </a:p>
        </p:txBody>
      </p:sp>
      <p:cxnSp>
        <p:nvCxnSpPr>
          <p:cNvPr id="23" name="Straight Connector 22">
            <a:extLst>
              <a:ext uri="{FF2B5EF4-FFF2-40B4-BE49-F238E27FC236}">
                <a16:creationId xmlns:a16="http://schemas.microsoft.com/office/drawing/2014/main" id="{BFD5386D-AA22-4947-9D1F-304D17751BB8}"/>
              </a:ext>
            </a:extLst>
          </p:cNvPr>
          <p:cNvCxnSpPr/>
          <p:nvPr/>
        </p:nvCxnSpPr>
        <p:spPr>
          <a:xfrm>
            <a:off x="0" y="793630"/>
            <a:ext cx="12192000" cy="0"/>
          </a:xfrm>
          <a:prstGeom prst="line">
            <a:avLst/>
          </a:prstGeom>
          <a:ln w="44450">
            <a:solidFill>
              <a:srgbClr val="0084C5"/>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E9B179C-4460-A74C-83AF-D110D971DC85}"/>
              </a:ext>
            </a:extLst>
          </p:cNvPr>
          <p:cNvGrpSpPr/>
          <p:nvPr/>
        </p:nvGrpSpPr>
        <p:grpSpPr>
          <a:xfrm>
            <a:off x="1173751" y="2281329"/>
            <a:ext cx="9867185" cy="3313781"/>
            <a:chOff x="1275351" y="2382927"/>
            <a:chExt cx="9867185" cy="3313781"/>
          </a:xfrm>
        </p:grpSpPr>
        <p:grpSp>
          <p:nvGrpSpPr>
            <p:cNvPr id="70" name="Group 69">
              <a:extLst>
                <a:ext uri="{FF2B5EF4-FFF2-40B4-BE49-F238E27FC236}">
                  <a16:creationId xmlns:a16="http://schemas.microsoft.com/office/drawing/2014/main" id="{4ED44A88-F387-5546-8B34-1E956FA54CCF}"/>
                </a:ext>
              </a:extLst>
            </p:cNvPr>
            <p:cNvGrpSpPr/>
            <p:nvPr/>
          </p:nvGrpSpPr>
          <p:grpSpPr>
            <a:xfrm>
              <a:off x="1275351" y="2382927"/>
              <a:ext cx="1705126" cy="3313781"/>
              <a:chOff x="1612000" y="2382927"/>
              <a:chExt cx="1705126" cy="3313781"/>
            </a:xfrm>
          </p:grpSpPr>
          <p:grpSp>
            <p:nvGrpSpPr>
              <p:cNvPr id="37" name="Group 36">
                <a:extLst>
                  <a:ext uri="{FF2B5EF4-FFF2-40B4-BE49-F238E27FC236}">
                    <a16:creationId xmlns:a16="http://schemas.microsoft.com/office/drawing/2014/main" id="{B4138839-E702-7546-BD10-268F636E8A3B}"/>
                  </a:ext>
                </a:extLst>
              </p:cNvPr>
              <p:cNvGrpSpPr/>
              <p:nvPr/>
            </p:nvGrpSpPr>
            <p:grpSpPr>
              <a:xfrm>
                <a:off x="1612000" y="2382927"/>
                <a:ext cx="1705126" cy="2454639"/>
                <a:chOff x="816343" y="2312233"/>
                <a:chExt cx="1705126" cy="2454639"/>
              </a:xfrm>
            </p:grpSpPr>
            <p:sp>
              <p:nvSpPr>
                <p:cNvPr id="25" name="Oval 24">
                  <a:extLst>
                    <a:ext uri="{FF2B5EF4-FFF2-40B4-BE49-F238E27FC236}">
                      <a16:creationId xmlns:a16="http://schemas.microsoft.com/office/drawing/2014/main" id="{A477720D-11B7-974B-8EE3-CD7E4BB31434}"/>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79E1776-CF68-D043-AAE8-A879B9705EAD}"/>
                    </a:ext>
                  </a:extLst>
                </p:cNvPr>
                <p:cNvSpPr>
                  <a:spLocks noChangeAspect="1"/>
                </p:cNvSpPr>
                <p:nvPr/>
              </p:nvSpPr>
              <p:spPr>
                <a:xfrm>
                  <a:off x="937385" y="2435077"/>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 name="Straight Connector 35">
                  <a:extLst>
                    <a:ext uri="{FF2B5EF4-FFF2-40B4-BE49-F238E27FC236}">
                      <a16:creationId xmlns:a16="http://schemas.microsoft.com/office/drawing/2014/main" id="{5CF0CD81-8B10-E145-ABE3-EDCF2D2D7DEF}"/>
                    </a:ext>
                  </a:extLst>
                </p:cNvPr>
                <p:cNvCxnSpPr>
                  <a:stCxn id="25"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9" name="Rectangle 58">
                <a:extLst>
                  <a:ext uri="{FF2B5EF4-FFF2-40B4-BE49-F238E27FC236}">
                    <a16:creationId xmlns:a16="http://schemas.microsoft.com/office/drawing/2014/main" id="{4AE1C959-2DFD-BD43-BEBE-7D3FCD11D49F}"/>
                  </a:ext>
                </a:extLst>
              </p:cNvPr>
              <p:cNvSpPr/>
              <p:nvPr/>
            </p:nvSpPr>
            <p:spPr>
              <a:xfrm>
                <a:off x="1612000" y="5148068"/>
                <a:ext cx="1705126" cy="548640"/>
              </a:xfrm>
              <a:prstGeom prst="rect">
                <a:avLst/>
              </a:prstGeom>
              <a:solidFill>
                <a:srgbClr val="2AB6E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B756AE5-1AA2-9741-B286-C806A6486FB9}"/>
                  </a:ext>
                </a:extLst>
              </p:cNvPr>
              <p:cNvSpPr txBox="1"/>
              <p:nvPr/>
            </p:nvSpPr>
            <p:spPr>
              <a:xfrm>
                <a:off x="1685248" y="5237323"/>
                <a:ext cx="1558632" cy="400110"/>
              </a:xfrm>
              <a:prstGeom prst="rect">
                <a:avLst/>
              </a:prstGeom>
              <a:noFill/>
            </p:spPr>
            <p:txBody>
              <a:bodyPr wrap="none" rtlCol="0">
                <a:spAutoFit/>
              </a:bodyPr>
              <a:lstStyle/>
              <a:p>
                <a:pPr algn="ctr"/>
                <a:r>
                  <a:rPr lang="en-US" sz="2000" b="1" dirty="0">
                    <a:latin typeface="Avenir Book" panose="02000503020000020003" pitchFamily="2" charset="0"/>
                  </a:rPr>
                  <a:t>Background</a:t>
                </a:r>
              </a:p>
            </p:txBody>
          </p:sp>
          <p:pic>
            <p:nvPicPr>
              <p:cNvPr id="61" name="Picture 60">
                <a:extLst>
                  <a:ext uri="{FF2B5EF4-FFF2-40B4-BE49-F238E27FC236}">
                    <a16:creationId xmlns:a16="http://schemas.microsoft.com/office/drawing/2014/main" id="{04616D46-E1DE-CD42-89F6-F9FE3DB64867}"/>
                  </a:ext>
                </a:extLst>
              </p:cNvPr>
              <p:cNvPicPr>
                <a:picLocks noChangeAspect="1"/>
              </p:cNvPicPr>
              <p:nvPr/>
            </p:nvPicPr>
            <p:blipFill>
              <a:blip r:embed="rId2"/>
              <a:stretch>
                <a:fillRect/>
              </a:stretch>
            </p:blipFill>
            <p:spPr>
              <a:xfrm>
                <a:off x="2024446" y="2777409"/>
                <a:ext cx="880232" cy="880232"/>
              </a:xfrm>
              <a:prstGeom prst="rect">
                <a:avLst/>
              </a:prstGeom>
            </p:spPr>
          </p:pic>
        </p:grpSp>
        <p:grpSp>
          <p:nvGrpSpPr>
            <p:cNvPr id="76" name="Group 75">
              <a:extLst>
                <a:ext uri="{FF2B5EF4-FFF2-40B4-BE49-F238E27FC236}">
                  <a16:creationId xmlns:a16="http://schemas.microsoft.com/office/drawing/2014/main" id="{6AA04BD8-00B2-EE4F-8C8B-065FD4CB4DC7}"/>
                </a:ext>
              </a:extLst>
            </p:cNvPr>
            <p:cNvGrpSpPr/>
            <p:nvPr/>
          </p:nvGrpSpPr>
          <p:grpSpPr>
            <a:xfrm>
              <a:off x="3688659" y="2382927"/>
              <a:ext cx="2579489" cy="3256383"/>
              <a:chOff x="3688659" y="2382927"/>
              <a:chExt cx="2579489" cy="3256383"/>
            </a:xfrm>
          </p:grpSpPr>
          <p:grpSp>
            <p:nvGrpSpPr>
              <p:cNvPr id="71" name="Group 70">
                <a:extLst>
                  <a:ext uri="{FF2B5EF4-FFF2-40B4-BE49-F238E27FC236}">
                    <a16:creationId xmlns:a16="http://schemas.microsoft.com/office/drawing/2014/main" id="{051368AD-930F-DB48-A488-0E1F9F8B2238}"/>
                  </a:ext>
                </a:extLst>
              </p:cNvPr>
              <p:cNvGrpSpPr/>
              <p:nvPr/>
            </p:nvGrpSpPr>
            <p:grpSpPr>
              <a:xfrm>
                <a:off x="3688659" y="2382927"/>
                <a:ext cx="2579489" cy="3256383"/>
                <a:chOff x="3688659" y="2382927"/>
                <a:chExt cx="2579489" cy="3256383"/>
              </a:xfrm>
            </p:grpSpPr>
            <p:grpSp>
              <p:nvGrpSpPr>
                <p:cNvPr id="42" name="Group 41">
                  <a:extLst>
                    <a:ext uri="{FF2B5EF4-FFF2-40B4-BE49-F238E27FC236}">
                      <a16:creationId xmlns:a16="http://schemas.microsoft.com/office/drawing/2014/main" id="{6A2DB1F3-1CD5-9F49-8A06-D18A2A6AF2C2}"/>
                    </a:ext>
                  </a:extLst>
                </p:cNvPr>
                <p:cNvGrpSpPr/>
                <p:nvPr/>
              </p:nvGrpSpPr>
              <p:grpSpPr>
                <a:xfrm>
                  <a:off x="4140827" y="2382927"/>
                  <a:ext cx="1705126" cy="2454639"/>
                  <a:chOff x="816343" y="2312233"/>
                  <a:chExt cx="1705126" cy="2454639"/>
                </a:xfrm>
              </p:grpSpPr>
              <p:sp>
                <p:nvSpPr>
                  <p:cNvPr id="43" name="Oval 42">
                    <a:extLst>
                      <a:ext uri="{FF2B5EF4-FFF2-40B4-BE49-F238E27FC236}">
                        <a16:creationId xmlns:a16="http://schemas.microsoft.com/office/drawing/2014/main" id="{05DDC950-474B-3D44-8CB5-718D0BC445A7}"/>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CCC25DF-F162-1C4C-9300-0DDD39093A4A}"/>
                      </a:ext>
                    </a:extLst>
                  </p:cNvPr>
                  <p:cNvSpPr>
                    <a:spLocks noChangeAspect="1"/>
                  </p:cNvSpPr>
                  <p:nvPr/>
                </p:nvSpPr>
                <p:spPr>
                  <a:xfrm>
                    <a:off x="95237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371AD053-9B07-1E45-80B6-37B207A02E78}"/>
                      </a:ext>
                    </a:extLst>
                  </p:cNvPr>
                  <p:cNvCxnSpPr>
                    <a:stCxn id="43"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B454CEF-62BF-5647-8617-4712D950BED9}"/>
                    </a:ext>
                  </a:extLst>
                </p:cNvPr>
                <p:cNvSpPr txBox="1"/>
                <p:nvPr/>
              </p:nvSpPr>
              <p:spPr>
                <a:xfrm>
                  <a:off x="3688659" y="5239200"/>
                  <a:ext cx="2579489" cy="400110"/>
                </a:xfrm>
                <a:prstGeom prst="rect">
                  <a:avLst/>
                </a:prstGeom>
                <a:noFill/>
              </p:spPr>
              <p:txBody>
                <a:bodyPr wrap="none" rtlCol="0">
                  <a:spAutoFit/>
                </a:bodyPr>
                <a:lstStyle/>
                <a:p>
                  <a:pPr algn="ctr"/>
                  <a:r>
                    <a:rPr lang="en-US" sz="2000" dirty="0">
                      <a:latin typeface="Avenir Book" panose="02000503020000020003" pitchFamily="2" charset="0"/>
                    </a:rPr>
                    <a:t>Analysis/Visualization</a:t>
                  </a:r>
                </a:p>
              </p:txBody>
            </p:sp>
          </p:grpSp>
          <p:pic>
            <p:nvPicPr>
              <p:cNvPr id="65" name="Picture 64" descr="A picture containing vector graphics&#10;&#10;Description automatically generated">
                <a:extLst>
                  <a:ext uri="{FF2B5EF4-FFF2-40B4-BE49-F238E27FC236}">
                    <a16:creationId xmlns:a16="http://schemas.microsoft.com/office/drawing/2014/main" id="{1AD9B5C0-C60C-0448-A995-E90220F91ADF}"/>
                  </a:ext>
                </a:extLst>
              </p:cNvPr>
              <p:cNvPicPr>
                <a:picLocks noChangeAspect="1"/>
              </p:cNvPicPr>
              <p:nvPr/>
            </p:nvPicPr>
            <p:blipFill>
              <a:blip r:embed="rId3"/>
              <a:stretch>
                <a:fillRect/>
              </a:stretch>
            </p:blipFill>
            <p:spPr>
              <a:xfrm>
                <a:off x="4574321" y="2851362"/>
                <a:ext cx="808156" cy="808156"/>
              </a:xfrm>
              <a:prstGeom prst="rect">
                <a:avLst/>
              </a:prstGeom>
            </p:spPr>
          </p:pic>
        </p:grpSp>
        <p:grpSp>
          <p:nvGrpSpPr>
            <p:cNvPr id="75" name="Group 74">
              <a:extLst>
                <a:ext uri="{FF2B5EF4-FFF2-40B4-BE49-F238E27FC236}">
                  <a16:creationId xmlns:a16="http://schemas.microsoft.com/office/drawing/2014/main" id="{FC809281-23A1-1649-8306-AF1866DA80DA}"/>
                </a:ext>
              </a:extLst>
            </p:cNvPr>
            <p:cNvGrpSpPr/>
            <p:nvPr/>
          </p:nvGrpSpPr>
          <p:grpSpPr>
            <a:xfrm>
              <a:off x="6879722" y="2386971"/>
              <a:ext cx="1705126" cy="3256383"/>
              <a:chOff x="6361867" y="2382927"/>
              <a:chExt cx="1705126" cy="3256383"/>
            </a:xfrm>
          </p:grpSpPr>
          <p:grpSp>
            <p:nvGrpSpPr>
              <p:cNvPr id="72" name="Group 71">
                <a:extLst>
                  <a:ext uri="{FF2B5EF4-FFF2-40B4-BE49-F238E27FC236}">
                    <a16:creationId xmlns:a16="http://schemas.microsoft.com/office/drawing/2014/main" id="{DD7DBBCE-0BC4-DB46-943B-B749926C8C98}"/>
                  </a:ext>
                </a:extLst>
              </p:cNvPr>
              <p:cNvGrpSpPr/>
              <p:nvPr/>
            </p:nvGrpSpPr>
            <p:grpSpPr>
              <a:xfrm>
                <a:off x="6361867" y="2382927"/>
                <a:ext cx="1705126" cy="3256383"/>
                <a:chOff x="6361867" y="2382927"/>
                <a:chExt cx="1705126" cy="3256383"/>
              </a:xfrm>
            </p:grpSpPr>
            <p:grpSp>
              <p:nvGrpSpPr>
                <p:cNvPr id="46" name="Group 45">
                  <a:extLst>
                    <a:ext uri="{FF2B5EF4-FFF2-40B4-BE49-F238E27FC236}">
                      <a16:creationId xmlns:a16="http://schemas.microsoft.com/office/drawing/2014/main" id="{E315A665-7E8E-7243-BBFF-A0FAAF5EF522}"/>
                    </a:ext>
                  </a:extLst>
                </p:cNvPr>
                <p:cNvGrpSpPr/>
                <p:nvPr/>
              </p:nvGrpSpPr>
              <p:grpSpPr>
                <a:xfrm>
                  <a:off x="6361867" y="2382927"/>
                  <a:ext cx="1705126" cy="2454639"/>
                  <a:chOff x="816343" y="2312233"/>
                  <a:chExt cx="1705126" cy="2454639"/>
                </a:xfrm>
              </p:grpSpPr>
              <p:sp>
                <p:nvSpPr>
                  <p:cNvPr id="47" name="Oval 46">
                    <a:extLst>
                      <a:ext uri="{FF2B5EF4-FFF2-40B4-BE49-F238E27FC236}">
                        <a16:creationId xmlns:a16="http://schemas.microsoft.com/office/drawing/2014/main" id="{0A7278CF-9AA1-8642-A882-BF6C594FB16C}"/>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8BA1E93A-2FEB-A245-9EB4-C4EFD7D29CD4}"/>
                      </a:ext>
                    </a:extLst>
                  </p:cNvPr>
                  <p:cNvSpPr>
                    <a:spLocks noChangeAspect="1"/>
                  </p:cNvSpPr>
                  <p:nvPr/>
                </p:nvSpPr>
                <p:spPr>
                  <a:xfrm>
                    <a:off x="942586"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Straight Connector 48">
                    <a:extLst>
                      <a:ext uri="{FF2B5EF4-FFF2-40B4-BE49-F238E27FC236}">
                        <a16:creationId xmlns:a16="http://schemas.microsoft.com/office/drawing/2014/main" id="{B507D292-BFD2-5147-9947-F94CBC48315B}"/>
                      </a:ext>
                    </a:extLst>
                  </p:cNvPr>
                  <p:cNvCxnSpPr>
                    <a:stCxn id="47"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D4BA6589-A771-4C47-AD0E-2E537A0B045D}"/>
                    </a:ext>
                  </a:extLst>
                </p:cNvPr>
                <p:cNvSpPr txBox="1"/>
                <p:nvPr/>
              </p:nvSpPr>
              <p:spPr>
                <a:xfrm>
                  <a:off x="6488110" y="5239200"/>
                  <a:ext cx="1452642" cy="400110"/>
                </a:xfrm>
                <a:prstGeom prst="rect">
                  <a:avLst/>
                </a:prstGeom>
                <a:noFill/>
              </p:spPr>
              <p:txBody>
                <a:bodyPr wrap="none" rtlCol="0">
                  <a:spAutoFit/>
                </a:bodyPr>
                <a:lstStyle/>
                <a:p>
                  <a:pPr algn="ctr"/>
                  <a:r>
                    <a:rPr lang="en-US" sz="2000" dirty="0">
                      <a:latin typeface="Avenir Book" panose="02000503020000020003" pitchFamily="2" charset="0"/>
                    </a:rPr>
                    <a:t>Conclusion</a:t>
                  </a:r>
                </a:p>
              </p:txBody>
            </p:sp>
          </p:grpSp>
          <p:pic>
            <p:nvPicPr>
              <p:cNvPr id="67" name="Picture 66" descr="A close up of a logo&#10;&#10;Description automatically generated">
                <a:extLst>
                  <a:ext uri="{FF2B5EF4-FFF2-40B4-BE49-F238E27FC236}">
                    <a16:creationId xmlns:a16="http://schemas.microsoft.com/office/drawing/2014/main" id="{05647E9E-C642-F243-B357-36FD92C348BE}"/>
                  </a:ext>
                </a:extLst>
              </p:cNvPr>
              <p:cNvPicPr>
                <a:picLocks noChangeAspect="1"/>
              </p:cNvPicPr>
              <p:nvPr/>
            </p:nvPicPr>
            <p:blipFill>
              <a:blip r:embed="rId4"/>
              <a:stretch>
                <a:fillRect/>
              </a:stretch>
            </p:blipFill>
            <p:spPr>
              <a:xfrm>
                <a:off x="6838181" y="2851024"/>
                <a:ext cx="768932" cy="768932"/>
              </a:xfrm>
              <a:prstGeom prst="rect">
                <a:avLst/>
              </a:prstGeom>
            </p:spPr>
          </p:pic>
        </p:grpSp>
        <p:grpSp>
          <p:nvGrpSpPr>
            <p:cNvPr id="74" name="Group 73">
              <a:extLst>
                <a:ext uri="{FF2B5EF4-FFF2-40B4-BE49-F238E27FC236}">
                  <a16:creationId xmlns:a16="http://schemas.microsoft.com/office/drawing/2014/main" id="{302632E7-6F39-F141-B102-5D957E8A4B48}"/>
                </a:ext>
              </a:extLst>
            </p:cNvPr>
            <p:cNvGrpSpPr/>
            <p:nvPr/>
          </p:nvGrpSpPr>
          <p:grpSpPr>
            <a:xfrm>
              <a:off x="9437410" y="2382927"/>
              <a:ext cx="1705126" cy="3256383"/>
              <a:chOff x="8582906" y="2382927"/>
              <a:chExt cx="1705126" cy="3256383"/>
            </a:xfrm>
          </p:grpSpPr>
          <p:grpSp>
            <p:nvGrpSpPr>
              <p:cNvPr id="73" name="Group 72">
                <a:extLst>
                  <a:ext uri="{FF2B5EF4-FFF2-40B4-BE49-F238E27FC236}">
                    <a16:creationId xmlns:a16="http://schemas.microsoft.com/office/drawing/2014/main" id="{05622D15-D295-3347-9633-EA642D165D7C}"/>
                  </a:ext>
                </a:extLst>
              </p:cNvPr>
              <p:cNvGrpSpPr/>
              <p:nvPr/>
            </p:nvGrpSpPr>
            <p:grpSpPr>
              <a:xfrm>
                <a:off x="8582906" y="2382927"/>
                <a:ext cx="1705126" cy="3256383"/>
                <a:chOff x="8582906" y="2382927"/>
                <a:chExt cx="1705126" cy="3256383"/>
              </a:xfrm>
            </p:grpSpPr>
            <p:grpSp>
              <p:nvGrpSpPr>
                <p:cNvPr id="50" name="Group 49">
                  <a:extLst>
                    <a:ext uri="{FF2B5EF4-FFF2-40B4-BE49-F238E27FC236}">
                      <a16:creationId xmlns:a16="http://schemas.microsoft.com/office/drawing/2014/main" id="{F67ADE18-D2F3-C744-843A-F8A78D79A4BD}"/>
                    </a:ext>
                  </a:extLst>
                </p:cNvPr>
                <p:cNvGrpSpPr/>
                <p:nvPr/>
              </p:nvGrpSpPr>
              <p:grpSpPr>
                <a:xfrm>
                  <a:off x="8582906" y="2382927"/>
                  <a:ext cx="1705126" cy="2454639"/>
                  <a:chOff x="816343" y="2312233"/>
                  <a:chExt cx="1705126" cy="2454639"/>
                </a:xfrm>
              </p:grpSpPr>
              <p:sp>
                <p:nvSpPr>
                  <p:cNvPr id="51" name="Oval 50">
                    <a:extLst>
                      <a:ext uri="{FF2B5EF4-FFF2-40B4-BE49-F238E27FC236}">
                        <a16:creationId xmlns:a16="http://schemas.microsoft.com/office/drawing/2014/main" id="{F2048149-5489-3B4C-BB9A-16BB510BFCD1}"/>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AA8598B-49FF-4843-ACD0-F8E211B0FE76}"/>
                      </a:ext>
                    </a:extLst>
                  </p:cNvPr>
                  <p:cNvSpPr>
                    <a:spLocks noChangeAspect="1"/>
                  </p:cNvSpPr>
                  <p:nvPr/>
                </p:nvSpPr>
                <p:spPr>
                  <a:xfrm>
                    <a:off x="93738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A9BB4647-591C-E042-993E-393ED401AED8}"/>
                      </a:ext>
                    </a:extLst>
                  </p:cNvPr>
                  <p:cNvCxnSpPr>
                    <a:stCxn id="51"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A937E9B9-857E-BD4B-8BC2-47674C12C61E}"/>
                    </a:ext>
                  </a:extLst>
                </p:cNvPr>
                <p:cNvSpPr txBox="1"/>
                <p:nvPr/>
              </p:nvSpPr>
              <p:spPr>
                <a:xfrm>
                  <a:off x="8764453" y="5239200"/>
                  <a:ext cx="1342035" cy="400110"/>
                </a:xfrm>
                <a:prstGeom prst="rect">
                  <a:avLst/>
                </a:prstGeom>
                <a:noFill/>
              </p:spPr>
              <p:txBody>
                <a:bodyPr wrap="none" rtlCol="0">
                  <a:spAutoFit/>
                </a:bodyPr>
                <a:lstStyle/>
                <a:p>
                  <a:pPr algn="ctr"/>
                  <a:r>
                    <a:rPr lang="en-US" sz="2000" dirty="0">
                      <a:latin typeface="Avenir Book" panose="02000503020000020003" pitchFamily="2" charset="0"/>
                    </a:rPr>
                    <a:t>Questions</a:t>
                  </a:r>
                </a:p>
              </p:txBody>
            </p:sp>
          </p:grpSp>
          <p:pic>
            <p:nvPicPr>
              <p:cNvPr id="69" name="Picture 68">
                <a:extLst>
                  <a:ext uri="{FF2B5EF4-FFF2-40B4-BE49-F238E27FC236}">
                    <a16:creationId xmlns:a16="http://schemas.microsoft.com/office/drawing/2014/main" id="{E0E36D0F-63D9-784B-BE35-C5B471C00D7C}"/>
                  </a:ext>
                </a:extLst>
              </p:cNvPr>
              <p:cNvPicPr>
                <a:picLocks noChangeAspect="1"/>
              </p:cNvPicPr>
              <p:nvPr/>
            </p:nvPicPr>
            <p:blipFill>
              <a:blip r:embed="rId5"/>
              <a:stretch>
                <a:fillRect/>
              </a:stretch>
            </p:blipFill>
            <p:spPr>
              <a:xfrm>
                <a:off x="9008692" y="2835947"/>
                <a:ext cx="853551" cy="853551"/>
              </a:xfrm>
              <a:prstGeom prst="rect">
                <a:avLst/>
              </a:prstGeom>
            </p:spPr>
          </p:pic>
        </p:grpSp>
      </p:grpSp>
    </p:spTree>
    <p:extLst>
      <p:ext uri="{BB962C8B-B14F-4D97-AF65-F5344CB8AC3E}">
        <p14:creationId xmlns:p14="http://schemas.microsoft.com/office/powerpoint/2010/main" val="3177730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EE219A4-95FB-4145-8610-4941358333FE}"/>
              </a:ext>
            </a:extLst>
          </p:cNvPr>
          <p:cNvSpPr txBox="1"/>
          <p:nvPr/>
        </p:nvSpPr>
        <p:spPr>
          <a:xfrm>
            <a:off x="106169" y="135376"/>
            <a:ext cx="4793300"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Agricultural Industry: Iraq</a:t>
            </a:r>
          </a:p>
        </p:txBody>
      </p:sp>
      <p:sp>
        <p:nvSpPr>
          <p:cNvPr id="28" name="TextBox 27">
            <a:extLst>
              <a:ext uri="{FF2B5EF4-FFF2-40B4-BE49-F238E27FC236}">
                <a16:creationId xmlns:a16="http://schemas.microsoft.com/office/drawing/2014/main" id="{4D2731C7-BA59-FE47-8DCC-66116BBEB80A}"/>
              </a:ext>
            </a:extLst>
          </p:cNvPr>
          <p:cNvSpPr txBox="1"/>
          <p:nvPr/>
        </p:nvSpPr>
        <p:spPr>
          <a:xfrm>
            <a:off x="325700" y="1378125"/>
            <a:ext cx="4452079" cy="1046440"/>
          </a:xfrm>
          <a:prstGeom prst="rect">
            <a:avLst/>
          </a:prstGeom>
          <a:noFill/>
        </p:spPr>
        <p:txBody>
          <a:bodyPr wrap="square" rtlCol="0">
            <a:spAutoFit/>
          </a:bodyPr>
          <a:lstStyle/>
          <a:p>
            <a:r>
              <a:rPr lang="en-US" sz="4000" b="1" dirty="0">
                <a:solidFill>
                  <a:srgbClr val="0084C5"/>
                </a:solidFill>
                <a:latin typeface="Avenir Book" panose="02000503020000020003" pitchFamily="2" charset="0"/>
              </a:rPr>
              <a:t>67%</a:t>
            </a:r>
            <a:r>
              <a:rPr lang="en-US" sz="4400" b="1" dirty="0">
                <a:solidFill>
                  <a:srgbClr val="0084C5"/>
                </a:solidFill>
                <a:latin typeface="Avenir Book" panose="02000503020000020003" pitchFamily="2" charset="0"/>
              </a:rPr>
              <a:t> </a:t>
            </a:r>
            <a:r>
              <a:rPr lang="en-US" dirty="0">
                <a:latin typeface="Avenir Book" panose="02000503020000020003" pitchFamily="2" charset="0"/>
              </a:rPr>
              <a:t>of Iraq’s cultivatable area has been used for agricultural production.</a:t>
            </a:r>
          </a:p>
        </p:txBody>
      </p:sp>
      <p:sp>
        <p:nvSpPr>
          <p:cNvPr id="30" name="TextBox 29">
            <a:extLst>
              <a:ext uri="{FF2B5EF4-FFF2-40B4-BE49-F238E27FC236}">
                <a16:creationId xmlns:a16="http://schemas.microsoft.com/office/drawing/2014/main" id="{AD8D7E78-5077-014E-AB55-8B78D2EA1E63}"/>
              </a:ext>
            </a:extLst>
          </p:cNvPr>
          <p:cNvSpPr txBox="1"/>
          <p:nvPr/>
        </p:nvSpPr>
        <p:spPr>
          <a:xfrm>
            <a:off x="324693" y="2802824"/>
            <a:ext cx="5546931" cy="1261884"/>
          </a:xfrm>
          <a:prstGeom prst="rect">
            <a:avLst/>
          </a:prstGeom>
          <a:noFill/>
        </p:spPr>
        <p:txBody>
          <a:bodyPr wrap="square" rtlCol="0">
            <a:spAutoFit/>
          </a:bodyPr>
          <a:lstStyle/>
          <a:p>
            <a:r>
              <a:rPr lang="en-US" dirty="0">
                <a:latin typeface="Avenir Book" panose="02000503020000020003" pitchFamily="2" charset="0"/>
              </a:rPr>
              <a:t>Only  </a:t>
            </a:r>
            <a:r>
              <a:rPr lang="en-US" sz="4000" b="1" dirty="0">
                <a:solidFill>
                  <a:srgbClr val="0084C5"/>
                </a:solidFill>
                <a:latin typeface="Avenir Book" panose="02000503020000020003" pitchFamily="2" charset="0"/>
              </a:rPr>
              <a:t>27% </a:t>
            </a:r>
            <a:r>
              <a:rPr lang="en-US" dirty="0">
                <a:latin typeface="Avenir Book" panose="02000503020000020003" pitchFamily="2" charset="0"/>
              </a:rPr>
              <a:t>is currently suitable for agriculture due to limitations like drought, shortage of water, and unstable politics.</a:t>
            </a:r>
          </a:p>
        </p:txBody>
      </p:sp>
      <p:graphicFrame>
        <p:nvGraphicFramePr>
          <p:cNvPr id="38" name="Chart 37">
            <a:extLst>
              <a:ext uri="{FF2B5EF4-FFF2-40B4-BE49-F238E27FC236}">
                <a16:creationId xmlns:a16="http://schemas.microsoft.com/office/drawing/2014/main" id="{427A9AEE-FE66-C847-8C78-C0D6A15722FB}"/>
              </a:ext>
            </a:extLst>
          </p:cNvPr>
          <p:cNvGraphicFramePr/>
          <p:nvPr>
            <p:extLst>
              <p:ext uri="{D42A27DB-BD31-4B8C-83A1-F6EECF244321}">
                <p14:modId xmlns:p14="http://schemas.microsoft.com/office/powerpoint/2010/main" val="1513186784"/>
              </p:ext>
            </p:extLst>
          </p:nvPr>
        </p:nvGraphicFramePr>
        <p:xfrm>
          <a:off x="-230957" y="4528719"/>
          <a:ext cx="2782697" cy="1879895"/>
        </p:xfrm>
        <a:graphic>
          <a:graphicData uri="http://schemas.openxmlformats.org/drawingml/2006/chart">
            <c:chart xmlns:c="http://schemas.openxmlformats.org/drawingml/2006/chart" xmlns:r="http://schemas.openxmlformats.org/officeDocument/2006/relationships" r:id="rId2"/>
          </a:graphicData>
        </a:graphic>
      </p:graphicFrame>
      <p:sp>
        <p:nvSpPr>
          <p:cNvPr id="39" name="TextBox 38">
            <a:extLst>
              <a:ext uri="{FF2B5EF4-FFF2-40B4-BE49-F238E27FC236}">
                <a16:creationId xmlns:a16="http://schemas.microsoft.com/office/drawing/2014/main" id="{80DBA807-CABC-2042-AD9E-E3BED6B627C3}"/>
              </a:ext>
            </a:extLst>
          </p:cNvPr>
          <p:cNvSpPr txBox="1"/>
          <p:nvPr/>
        </p:nvSpPr>
        <p:spPr>
          <a:xfrm>
            <a:off x="2073197" y="4722682"/>
            <a:ext cx="3771982" cy="1231106"/>
          </a:xfrm>
          <a:prstGeom prst="rect">
            <a:avLst/>
          </a:prstGeom>
          <a:noFill/>
        </p:spPr>
        <p:txBody>
          <a:bodyPr wrap="square" rtlCol="0">
            <a:spAutoFit/>
          </a:bodyPr>
          <a:lstStyle/>
          <a:p>
            <a:r>
              <a:rPr lang="en-US" dirty="0">
                <a:latin typeface="Avenir Book" panose="02000503020000020003" pitchFamily="2" charset="0"/>
              </a:rPr>
              <a:t>Agriculture generates only </a:t>
            </a:r>
            <a:r>
              <a:rPr lang="en-US" sz="2800" b="1" dirty="0">
                <a:solidFill>
                  <a:srgbClr val="0084C5"/>
                </a:solidFill>
                <a:latin typeface="Avenir Book" panose="02000503020000020003" pitchFamily="2" charset="0"/>
              </a:rPr>
              <a:t>5%</a:t>
            </a:r>
            <a:r>
              <a:rPr lang="en-US" dirty="0">
                <a:latin typeface="Avenir Book" panose="02000503020000020003" pitchFamily="2" charset="0"/>
              </a:rPr>
              <a:t> </a:t>
            </a:r>
          </a:p>
          <a:p>
            <a:r>
              <a:rPr lang="en-US" dirty="0">
                <a:latin typeface="Avenir Book" panose="02000503020000020003" pitchFamily="2" charset="0"/>
              </a:rPr>
              <a:t>of Iraq’s GDP, despite employing</a:t>
            </a:r>
          </a:p>
          <a:p>
            <a:r>
              <a:rPr lang="en-US" sz="2800" b="1" dirty="0">
                <a:solidFill>
                  <a:srgbClr val="0084C5"/>
                </a:solidFill>
                <a:latin typeface="Avenir Book" panose="02000503020000020003" pitchFamily="2" charset="0"/>
              </a:rPr>
              <a:t>20%</a:t>
            </a:r>
            <a:r>
              <a:rPr lang="en-US" dirty="0">
                <a:latin typeface="Avenir Book" panose="02000503020000020003" pitchFamily="2" charset="0"/>
              </a:rPr>
              <a:t> of the labor force.</a:t>
            </a:r>
          </a:p>
        </p:txBody>
      </p:sp>
      <p:cxnSp>
        <p:nvCxnSpPr>
          <p:cNvPr id="48" name="Straight Connector 47">
            <a:extLst>
              <a:ext uri="{FF2B5EF4-FFF2-40B4-BE49-F238E27FC236}">
                <a16:creationId xmlns:a16="http://schemas.microsoft.com/office/drawing/2014/main" id="{3D8EB396-413D-8F4A-BB23-0AC773AA7A22}"/>
              </a:ext>
            </a:extLst>
          </p:cNvPr>
          <p:cNvCxnSpPr/>
          <p:nvPr/>
        </p:nvCxnSpPr>
        <p:spPr>
          <a:xfrm>
            <a:off x="5897762" y="1244177"/>
            <a:ext cx="0" cy="5316204"/>
          </a:xfrm>
          <a:prstGeom prst="line">
            <a:avLst/>
          </a:prstGeom>
          <a:ln>
            <a:solidFill>
              <a:srgbClr val="2AB6ED"/>
            </a:solidFill>
            <a:prstDash val="sys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E92EBBC-9A45-3849-99C4-74308A561208}"/>
              </a:ext>
            </a:extLst>
          </p:cNvPr>
          <p:cNvSpPr txBox="1"/>
          <p:nvPr/>
        </p:nvSpPr>
        <p:spPr>
          <a:xfrm>
            <a:off x="7961758" y="1145017"/>
            <a:ext cx="2090713" cy="584775"/>
          </a:xfrm>
          <a:prstGeom prst="rect">
            <a:avLst/>
          </a:prstGeom>
          <a:noFill/>
        </p:spPr>
        <p:txBody>
          <a:bodyPr wrap="square" rtlCol="0">
            <a:spAutoFit/>
          </a:bodyPr>
          <a:lstStyle/>
          <a:p>
            <a:pPr algn="ctr"/>
            <a:r>
              <a:rPr lang="en-US" sz="1600" dirty="0">
                <a:latin typeface="Avenir Book" panose="02000503020000020003" pitchFamily="2" charset="0"/>
              </a:rPr>
              <a:t>Agricultural industry performs poorly</a:t>
            </a:r>
          </a:p>
        </p:txBody>
      </p:sp>
      <p:sp>
        <p:nvSpPr>
          <p:cNvPr id="59" name="TextBox 58">
            <a:extLst>
              <a:ext uri="{FF2B5EF4-FFF2-40B4-BE49-F238E27FC236}">
                <a16:creationId xmlns:a16="http://schemas.microsoft.com/office/drawing/2014/main" id="{56888AC0-11C9-444F-92C3-371796E17B66}"/>
              </a:ext>
            </a:extLst>
          </p:cNvPr>
          <p:cNvSpPr txBox="1"/>
          <p:nvPr/>
        </p:nvSpPr>
        <p:spPr>
          <a:xfrm>
            <a:off x="9978540" y="3510136"/>
            <a:ext cx="1888767" cy="584775"/>
          </a:xfrm>
          <a:prstGeom prst="rect">
            <a:avLst/>
          </a:prstGeom>
          <a:noFill/>
        </p:spPr>
        <p:txBody>
          <a:bodyPr wrap="square" rtlCol="0">
            <a:spAutoFit/>
          </a:bodyPr>
          <a:lstStyle/>
          <a:p>
            <a:pPr algn="ctr"/>
            <a:r>
              <a:rPr lang="en-US" sz="1600" dirty="0">
                <a:latin typeface="Avenir Book" panose="02000503020000020003" pitchFamily="2" charset="0"/>
              </a:rPr>
              <a:t>People migrate to urban areas </a:t>
            </a:r>
          </a:p>
        </p:txBody>
      </p:sp>
      <p:sp>
        <p:nvSpPr>
          <p:cNvPr id="60" name="TextBox 59">
            <a:extLst>
              <a:ext uri="{FF2B5EF4-FFF2-40B4-BE49-F238E27FC236}">
                <a16:creationId xmlns:a16="http://schemas.microsoft.com/office/drawing/2014/main" id="{C3D6F556-1A9B-5545-B205-12AAFA6047CE}"/>
              </a:ext>
            </a:extLst>
          </p:cNvPr>
          <p:cNvSpPr txBox="1"/>
          <p:nvPr/>
        </p:nvSpPr>
        <p:spPr>
          <a:xfrm>
            <a:off x="6070007" y="3511425"/>
            <a:ext cx="2145177" cy="584775"/>
          </a:xfrm>
          <a:prstGeom prst="rect">
            <a:avLst/>
          </a:prstGeom>
          <a:noFill/>
        </p:spPr>
        <p:txBody>
          <a:bodyPr wrap="square" rtlCol="0">
            <a:spAutoFit/>
          </a:bodyPr>
          <a:lstStyle/>
          <a:p>
            <a:pPr algn="ctr"/>
            <a:r>
              <a:rPr lang="en-US" sz="1600" dirty="0">
                <a:latin typeface="Avenir Book" panose="02000503020000020003" pitchFamily="2" charset="0"/>
              </a:rPr>
              <a:t>There is a shortage of labor in agriculture</a:t>
            </a:r>
          </a:p>
        </p:txBody>
      </p:sp>
      <p:grpSp>
        <p:nvGrpSpPr>
          <p:cNvPr id="66" name="Group 65">
            <a:extLst>
              <a:ext uri="{FF2B5EF4-FFF2-40B4-BE49-F238E27FC236}">
                <a16:creationId xmlns:a16="http://schemas.microsoft.com/office/drawing/2014/main" id="{9F49A7F1-8E89-1745-B567-B5CEC6306996}"/>
              </a:ext>
            </a:extLst>
          </p:cNvPr>
          <p:cNvGrpSpPr/>
          <p:nvPr/>
        </p:nvGrpSpPr>
        <p:grpSpPr>
          <a:xfrm>
            <a:off x="8439706" y="4705869"/>
            <a:ext cx="1502990" cy="1631522"/>
            <a:chOff x="9202489" y="4780311"/>
            <a:chExt cx="1502990" cy="1631522"/>
          </a:xfrm>
        </p:grpSpPr>
        <p:sp>
          <p:nvSpPr>
            <p:cNvPr id="63" name="Down Arrow 62">
              <a:extLst>
                <a:ext uri="{FF2B5EF4-FFF2-40B4-BE49-F238E27FC236}">
                  <a16:creationId xmlns:a16="http://schemas.microsoft.com/office/drawing/2014/main" id="{C62223A9-56FB-A346-B9FD-5EA90B57F78E}"/>
                </a:ext>
              </a:extLst>
            </p:cNvPr>
            <p:cNvSpPr/>
            <p:nvPr/>
          </p:nvSpPr>
          <p:spPr>
            <a:xfrm>
              <a:off x="9769898" y="5324152"/>
              <a:ext cx="935581" cy="1087681"/>
            </a:xfrm>
            <a:prstGeom prst="downArrow">
              <a:avLst/>
            </a:prstGeom>
            <a:gradFill flip="none" rotWithShape="1">
              <a:gsLst>
                <a:gs pos="0">
                  <a:srgbClr val="2AB6ED"/>
                </a:gs>
                <a:gs pos="62000">
                  <a:srgbClr val="00A578"/>
                </a:gs>
                <a:gs pos="33000">
                  <a:srgbClr val="179FC6"/>
                </a:gs>
                <a:gs pos="100000">
                  <a:srgbClr val="00C95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a:extLst>
                <a:ext uri="{FF2B5EF4-FFF2-40B4-BE49-F238E27FC236}">
                  <a16:creationId xmlns:a16="http://schemas.microsoft.com/office/drawing/2014/main" id="{D94DFC76-5942-744B-9F1E-E78D97EEACB0}"/>
                </a:ext>
              </a:extLst>
            </p:cNvPr>
            <p:cNvSpPr/>
            <p:nvPr/>
          </p:nvSpPr>
          <p:spPr>
            <a:xfrm rot="10800000">
              <a:off x="9202489" y="4780311"/>
              <a:ext cx="935581" cy="1087681"/>
            </a:xfrm>
            <a:prstGeom prst="downArrow">
              <a:avLst/>
            </a:prstGeom>
            <a:gradFill>
              <a:gsLst>
                <a:gs pos="32000">
                  <a:srgbClr val="1E8CC5"/>
                </a:gs>
                <a:gs pos="70000">
                  <a:srgbClr val="0D4D8A"/>
                </a:gs>
                <a:gs pos="0">
                  <a:srgbClr val="2AB6ED"/>
                </a:gs>
                <a:gs pos="100000">
                  <a:srgbClr val="0020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TextBox 64">
            <a:extLst>
              <a:ext uri="{FF2B5EF4-FFF2-40B4-BE49-F238E27FC236}">
                <a16:creationId xmlns:a16="http://schemas.microsoft.com/office/drawing/2014/main" id="{95E48691-5D1A-4F4A-BFCD-C65EEEF25FCF}"/>
              </a:ext>
            </a:extLst>
          </p:cNvPr>
          <p:cNvSpPr txBox="1"/>
          <p:nvPr/>
        </p:nvSpPr>
        <p:spPr>
          <a:xfrm>
            <a:off x="9778089" y="4910561"/>
            <a:ext cx="2386214" cy="923330"/>
          </a:xfrm>
          <a:prstGeom prst="rect">
            <a:avLst/>
          </a:prstGeom>
          <a:noFill/>
        </p:spPr>
        <p:txBody>
          <a:bodyPr wrap="square" rtlCol="0">
            <a:spAutoFit/>
          </a:bodyPr>
          <a:lstStyle/>
          <a:p>
            <a:r>
              <a:rPr lang="en-US" dirty="0">
                <a:latin typeface="Avenir Book" panose="02000503020000020003" pitchFamily="2" charset="0"/>
              </a:rPr>
              <a:t>While the sufficiency of </a:t>
            </a:r>
            <a:r>
              <a:rPr lang="en-US" b="1" dirty="0">
                <a:solidFill>
                  <a:srgbClr val="0084C5"/>
                </a:solidFill>
                <a:latin typeface="Avenir Book" panose="02000503020000020003" pitchFamily="2" charset="0"/>
              </a:rPr>
              <a:t>food supply</a:t>
            </a:r>
            <a:r>
              <a:rPr lang="en-US" dirty="0">
                <a:latin typeface="Avenir Book" panose="02000503020000020003" pitchFamily="2" charset="0"/>
              </a:rPr>
              <a:t> decreases</a:t>
            </a:r>
          </a:p>
        </p:txBody>
      </p:sp>
      <p:sp>
        <p:nvSpPr>
          <p:cNvPr id="67" name="TextBox 66">
            <a:extLst>
              <a:ext uri="{FF2B5EF4-FFF2-40B4-BE49-F238E27FC236}">
                <a16:creationId xmlns:a16="http://schemas.microsoft.com/office/drawing/2014/main" id="{071499F9-D722-7B44-B712-44053B3DE502}"/>
              </a:ext>
            </a:extLst>
          </p:cNvPr>
          <p:cNvSpPr txBox="1"/>
          <p:nvPr/>
        </p:nvSpPr>
        <p:spPr>
          <a:xfrm>
            <a:off x="6112192" y="5201451"/>
            <a:ext cx="2492121" cy="923330"/>
          </a:xfrm>
          <a:prstGeom prst="rect">
            <a:avLst/>
          </a:prstGeom>
          <a:noFill/>
        </p:spPr>
        <p:txBody>
          <a:bodyPr wrap="square" rtlCol="0">
            <a:spAutoFit/>
          </a:bodyPr>
          <a:lstStyle/>
          <a:p>
            <a:pPr algn="r"/>
            <a:r>
              <a:rPr lang="en-US" dirty="0">
                <a:latin typeface="Avenir Book" panose="02000503020000020003" pitchFamily="2" charset="0"/>
              </a:rPr>
              <a:t>The </a:t>
            </a:r>
            <a:r>
              <a:rPr lang="en-US" b="1" dirty="0">
                <a:solidFill>
                  <a:srgbClr val="0084C5"/>
                </a:solidFill>
                <a:latin typeface="Avenir Book" panose="02000503020000020003" pitchFamily="2" charset="0"/>
              </a:rPr>
              <a:t>population</a:t>
            </a:r>
            <a:r>
              <a:rPr lang="en-US" dirty="0">
                <a:latin typeface="Avenir Book" panose="02000503020000020003" pitchFamily="2" charset="0"/>
              </a:rPr>
              <a:t> in Iraq is increasing, doubling every year</a:t>
            </a:r>
          </a:p>
        </p:txBody>
      </p:sp>
      <p:grpSp>
        <p:nvGrpSpPr>
          <p:cNvPr id="61" name="Group 60">
            <a:extLst>
              <a:ext uri="{FF2B5EF4-FFF2-40B4-BE49-F238E27FC236}">
                <a16:creationId xmlns:a16="http://schemas.microsoft.com/office/drawing/2014/main" id="{5FA2837B-9E70-CA49-B9B7-AB801B28414B}"/>
              </a:ext>
            </a:extLst>
          </p:cNvPr>
          <p:cNvGrpSpPr/>
          <p:nvPr/>
        </p:nvGrpSpPr>
        <p:grpSpPr>
          <a:xfrm rot="2771907">
            <a:off x="7786030" y="1466779"/>
            <a:ext cx="2823479" cy="2591409"/>
            <a:chOff x="7202480" y="1084789"/>
            <a:chExt cx="2554142" cy="2344211"/>
          </a:xfrm>
        </p:grpSpPr>
        <p:sp>
          <p:nvSpPr>
            <p:cNvPr id="53" name="Oval 52">
              <a:extLst>
                <a:ext uri="{FF2B5EF4-FFF2-40B4-BE49-F238E27FC236}">
                  <a16:creationId xmlns:a16="http://schemas.microsoft.com/office/drawing/2014/main" id="{F65D459B-73D6-2C48-9B33-AAD6B5DFC967}"/>
                </a:ext>
              </a:extLst>
            </p:cNvPr>
            <p:cNvSpPr>
              <a:spLocks noChangeAspect="1"/>
            </p:cNvSpPr>
            <p:nvPr/>
          </p:nvSpPr>
          <p:spPr>
            <a:xfrm rot="8002057">
              <a:off x="7495089" y="1420331"/>
              <a:ext cx="2008669" cy="2008669"/>
            </a:xfrm>
            <a:prstGeom prst="ellipse">
              <a:avLst/>
            </a:prstGeom>
            <a:gradFill flip="none" rotWithShape="1">
              <a:gsLst>
                <a:gs pos="0">
                  <a:srgbClr val="2AB6ED"/>
                </a:gs>
                <a:gs pos="70000">
                  <a:srgbClr val="00A578"/>
                </a:gs>
                <a:gs pos="25000">
                  <a:srgbClr val="179FC6"/>
                </a:gs>
                <a:gs pos="100000">
                  <a:srgbClr val="00ED3C"/>
                </a:gs>
                <a:gs pos="96000">
                  <a:srgbClr val="00C957"/>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C75B62F-B1C6-8B4A-89CD-421B75F465E7}"/>
                </a:ext>
              </a:extLst>
            </p:cNvPr>
            <p:cNvSpPr/>
            <p:nvPr/>
          </p:nvSpPr>
          <p:spPr>
            <a:xfrm rot="8002057">
              <a:off x="7951390" y="1873373"/>
              <a:ext cx="1086942" cy="10869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hevron 54">
              <a:extLst>
                <a:ext uri="{FF2B5EF4-FFF2-40B4-BE49-F238E27FC236}">
                  <a16:creationId xmlns:a16="http://schemas.microsoft.com/office/drawing/2014/main" id="{D48F8A19-165B-7745-A0DE-A8E179D8C455}"/>
                </a:ext>
              </a:extLst>
            </p:cNvPr>
            <p:cNvSpPr/>
            <p:nvPr/>
          </p:nvSpPr>
          <p:spPr>
            <a:xfrm>
              <a:off x="8331650" y="1084789"/>
              <a:ext cx="328092" cy="1148346"/>
            </a:xfrm>
            <a:prstGeom prst="chevron">
              <a:avLst>
                <a:gd name="adj"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hevron 55">
              <a:extLst>
                <a:ext uri="{FF2B5EF4-FFF2-40B4-BE49-F238E27FC236}">
                  <a16:creationId xmlns:a16="http://schemas.microsoft.com/office/drawing/2014/main" id="{3C6AD8DB-DB8F-3F44-B46A-5F286877C217}"/>
                </a:ext>
              </a:extLst>
            </p:cNvPr>
            <p:cNvSpPr/>
            <p:nvPr/>
          </p:nvSpPr>
          <p:spPr>
            <a:xfrm rot="7119418">
              <a:off x="9018403" y="2194121"/>
              <a:ext cx="328092" cy="1148346"/>
            </a:xfrm>
            <a:prstGeom prst="chevron">
              <a:avLst>
                <a:gd name="adj"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hevron 56">
              <a:extLst>
                <a:ext uri="{FF2B5EF4-FFF2-40B4-BE49-F238E27FC236}">
                  <a16:creationId xmlns:a16="http://schemas.microsoft.com/office/drawing/2014/main" id="{EC45530C-4960-064A-BE5A-3D35A7DED33A}"/>
                </a:ext>
              </a:extLst>
            </p:cNvPr>
            <p:cNvSpPr/>
            <p:nvPr/>
          </p:nvSpPr>
          <p:spPr>
            <a:xfrm rot="15020918">
              <a:off x="7612607" y="2020350"/>
              <a:ext cx="328092" cy="1148346"/>
            </a:xfrm>
            <a:prstGeom prst="chevron">
              <a:avLst>
                <a:gd name="adj"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50583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C12C763E-462B-654B-BA88-AAF1354E9CBF}"/>
              </a:ext>
            </a:extLst>
          </p:cNvPr>
          <p:cNvSpPr txBox="1"/>
          <p:nvPr/>
        </p:nvSpPr>
        <p:spPr>
          <a:xfrm>
            <a:off x="106169" y="135376"/>
            <a:ext cx="4956806"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Agricultural Industry: Syria</a:t>
            </a:r>
          </a:p>
        </p:txBody>
      </p:sp>
      <p:sp>
        <p:nvSpPr>
          <p:cNvPr id="17" name="TextBox 16">
            <a:extLst>
              <a:ext uri="{FF2B5EF4-FFF2-40B4-BE49-F238E27FC236}">
                <a16:creationId xmlns:a16="http://schemas.microsoft.com/office/drawing/2014/main" id="{29DCB469-4487-294B-B8A0-83A3D054B9D7}"/>
              </a:ext>
            </a:extLst>
          </p:cNvPr>
          <p:cNvSpPr txBox="1"/>
          <p:nvPr/>
        </p:nvSpPr>
        <p:spPr>
          <a:xfrm>
            <a:off x="440164" y="1183659"/>
            <a:ext cx="6104696" cy="1261884"/>
          </a:xfrm>
          <a:prstGeom prst="rect">
            <a:avLst/>
          </a:prstGeom>
          <a:noFill/>
        </p:spPr>
        <p:txBody>
          <a:bodyPr wrap="square" rtlCol="0">
            <a:spAutoFit/>
          </a:bodyPr>
          <a:lstStyle/>
          <a:p>
            <a:r>
              <a:rPr lang="en-US" dirty="0">
                <a:latin typeface="Avenir Book" panose="02000503020000020003" pitchFamily="2" charset="0"/>
              </a:rPr>
              <a:t>Syria has suffered a whopping </a:t>
            </a:r>
            <a:r>
              <a:rPr lang="en-US" sz="4000" b="1" dirty="0">
                <a:solidFill>
                  <a:srgbClr val="0084C5"/>
                </a:solidFill>
                <a:latin typeface="Avenir Book" panose="02000503020000020003" pitchFamily="2" charset="0"/>
              </a:rPr>
              <a:t>$16 billion </a:t>
            </a:r>
          </a:p>
          <a:p>
            <a:r>
              <a:rPr lang="en-US" dirty="0">
                <a:latin typeface="Avenir Book" panose="02000503020000020003" pitchFamily="2" charset="0"/>
              </a:rPr>
              <a:t>in agricultural production losses after 6 years of civil war and the worst drought they’ve experienced in 900 years.</a:t>
            </a:r>
          </a:p>
        </p:txBody>
      </p:sp>
      <p:sp>
        <p:nvSpPr>
          <p:cNvPr id="55" name="TextBox 54">
            <a:extLst>
              <a:ext uri="{FF2B5EF4-FFF2-40B4-BE49-F238E27FC236}">
                <a16:creationId xmlns:a16="http://schemas.microsoft.com/office/drawing/2014/main" id="{2624A0A7-894F-714F-81E7-951E32216C5E}"/>
              </a:ext>
            </a:extLst>
          </p:cNvPr>
          <p:cNvSpPr txBox="1"/>
          <p:nvPr/>
        </p:nvSpPr>
        <p:spPr>
          <a:xfrm>
            <a:off x="3637674" y="3243511"/>
            <a:ext cx="3018019" cy="923330"/>
          </a:xfrm>
          <a:prstGeom prst="rect">
            <a:avLst/>
          </a:prstGeom>
          <a:noFill/>
        </p:spPr>
        <p:txBody>
          <a:bodyPr wrap="square" rtlCol="0">
            <a:spAutoFit/>
          </a:bodyPr>
          <a:lstStyle/>
          <a:p>
            <a:r>
              <a:rPr lang="en-US" dirty="0">
                <a:latin typeface="Avenir Book" panose="02000503020000020003" pitchFamily="2" charset="0"/>
              </a:rPr>
              <a:t>As of April 2017, 9 of 10 families spend over half of their income on food.</a:t>
            </a:r>
          </a:p>
        </p:txBody>
      </p:sp>
      <p:grpSp>
        <p:nvGrpSpPr>
          <p:cNvPr id="78" name="Group 77">
            <a:extLst>
              <a:ext uri="{FF2B5EF4-FFF2-40B4-BE49-F238E27FC236}">
                <a16:creationId xmlns:a16="http://schemas.microsoft.com/office/drawing/2014/main" id="{7745A0AA-8219-2F4B-8071-4F6F80453827}"/>
              </a:ext>
            </a:extLst>
          </p:cNvPr>
          <p:cNvGrpSpPr/>
          <p:nvPr/>
        </p:nvGrpSpPr>
        <p:grpSpPr>
          <a:xfrm>
            <a:off x="440164" y="2967709"/>
            <a:ext cx="2941575" cy="1358607"/>
            <a:chOff x="550937" y="3820184"/>
            <a:chExt cx="2941575" cy="1358607"/>
          </a:xfrm>
        </p:grpSpPr>
        <p:pic>
          <p:nvPicPr>
            <p:cNvPr id="66" name="Picture 65" descr="A picture containing building, arch&#10;&#10;Description automatically generated">
              <a:extLst>
                <a:ext uri="{FF2B5EF4-FFF2-40B4-BE49-F238E27FC236}">
                  <a16:creationId xmlns:a16="http://schemas.microsoft.com/office/drawing/2014/main" id="{E625CD38-5AD6-4B42-86F7-3405E54282AD}"/>
                </a:ext>
              </a:extLst>
            </p:cNvPr>
            <p:cNvPicPr>
              <a:picLocks noChangeAspect="1"/>
            </p:cNvPicPr>
            <p:nvPr/>
          </p:nvPicPr>
          <p:blipFill>
            <a:blip r:embed="rId2"/>
            <a:stretch>
              <a:fillRect/>
            </a:stretch>
          </p:blipFill>
          <p:spPr>
            <a:xfrm>
              <a:off x="550937" y="3820185"/>
              <a:ext cx="588315" cy="588315"/>
            </a:xfrm>
            <a:prstGeom prst="rect">
              <a:avLst/>
            </a:prstGeom>
          </p:spPr>
        </p:pic>
        <p:pic>
          <p:nvPicPr>
            <p:cNvPr id="67" name="Picture 66" descr="A picture containing building, arch&#10;&#10;Description automatically generated">
              <a:extLst>
                <a:ext uri="{FF2B5EF4-FFF2-40B4-BE49-F238E27FC236}">
                  <a16:creationId xmlns:a16="http://schemas.microsoft.com/office/drawing/2014/main" id="{21CE4248-A1F9-584C-8A35-F0913E36AB85}"/>
                </a:ext>
              </a:extLst>
            </p:cNvPr>
            <p:cNvPicPr>
              <a:picLocks noChangeAspect="1"/>
            </p:cNvPicPr>
            <p:nvPr/>
          </p:nvPicPr>
          <p:blipFill>
            <a:blip r:embed="rId2"/>
            <a:stretch>
              <a:fillRect/>
            </a:stretch>
          </p:blipFill>
          <p:spPr>
            <a:xfrm>
              <a:off x="1139252" y="3820185"/>
              <a:ext cx="588315" cy="588315"/>
            </a:xfrm>
            <a:prstGeom prst="rect">
              <a:avLst/>
            </a:prstGeom>
          </p:spPr>
        </p:pic>
        <p:pic>
          <p:nvPicPr>
            <p:cNvPr id="68" name="Picture 67" descr="A picture containing building, arch&#10;&#10;Description automatically generated">
              <a:extLst>
                <a:ext uri="{FF2B5EF4-FFF2-40B4-BE49-F238E27FC236}">
                  <a16:creationId xmlns:a16="http://schemas.microsoft.com/office/drawing/2014/main" id="{B674B196-6002-D54F-8428-5AD22492BF5C}"/>
                </a:ext>
              </a:extLst>
            </p:cNvPr>
            <p:cNvPicPr>
              <a:picLocks noChangeAspect="1"/>
            </p:cNvPicPr>
            <p:nvPr/>
          </p:nvPicPr>
          <p:blipFill>
            <a:blip r:embed="rId2"/>
            <a:stretch>
              <a:fillRect/>
            </a:stretch>
          </p:blipFill>
          <p:spPr>
            <a:xfrm>
              <a:off x="1727567" y="3820185"/>
              <a:ext cx="588315" cy="588315"/>
            </a:xfrm>
            <a:prstGeom prst="rect">
              <a:avLst/>
            </a:prstGeom>
          </p:spPr>
        </p:pic>
        <p:pic>
          <p:nvPicPr>
            <p:cNvPr id="69" name="Picture 68" descr="A picture containing building, arch&#10;&#10;Description automatically generated">
              <a:extLst>
                <a:ext uri="{FF2B5EF4-FFF2-40B4-BE49-F238E27FC236}">
                  <a16:creationId xmlns:a16="http://schemas.microsoft.com/office/drawing/2014/main" id="{600D188B-AB9D-EF47-90F6-D3E75252C44F}"/>
                </a:ext>
              </a:extLst>
            </p:cNvPr>
            <p:cNvPicPr>
              <a:picLocks noChangeAspect="1"/>
            </p:cNvPicPr>
            <p:nvPr/>
          </p:nvPicPr>
          <p:blipFill>
            <a:blip r:embed="rId2"/>
            <a:stretch>
              <a:fillRect/>
            </a:stretch>
          </p:blipFill>
          <p:spPr>
            <a:xfrm>
              <a:off x="2315882" y="3820185"/>
              <a:ext cx="588315" cy="588315"/>
            </a:xfrm>
            <a:prstGeom prst="rect">
              <a:avLst/>
            </a:prstGeom>
          </p:spPr>
        </p:pic>
        <p:pic>
          <p:nvPicPr>
            <p:cNvPr id="70" name="Picture 69" descr="A picture containing building, arch&#10;&#10;Description automatically generated">
              <a:extLst>
                <a:ext uri="{FF2B5EF4-FFF2-40B4-BE49-F238E27FC236}">
                  <a16:creationId xmlns:a16="http://schemas.microsoft.com/office/drawing/2014/main" id="{5A84844A-21A5-8C4A-9F7C-60B7BE0B1BE1}"/>
                </a:ext>
              </a:extLst>
            </p:cNvPr>
            <p:cNvPicPr>
              <a:picLocks noChangeAspect="1"/>
            </p:cNvPicPr>
            <p:nvPr/>
          </p:nvPicPr>
          <p:blipFill>
            <a:blip r:embed="rId2"/>
            <a:stretch>
              <a:fillRect/>
            </a:stretch>
          </p:blipFill>
          <p:spPr>
            <a:xfrm>
              <a:off x="2904197" y="3820184"/>
              <a:ext cx="588315" cy="588315"/>
            </a:xfrm>
            <a:prstGeom prst="rect">
              <a:avLst/>
            </a:prstGeom>
          </p:spPr>
        </p:pic>
        <p:pic>
          <p:nvPicPr>
            <p:cNvPr id="71" name="Picture 70" descr="A picture containing building, arch&#10;&#10;Description automatically generated">
              <a:extLst>
                <a:ext uri="{FF2B5EF4-FFF2-40B4-BE49-F238E27FC236}">
                  <a16:creationId xmlns:a16="http://schemas.microsoft.com/office/drawing/2014/main" id="{BB6826D2-4503-EB49-B088-2D6022776400}"/>
                </a:ext>
              </a:extLst>
            </p:cNvPr>
            <p:cNvPicPr>
              <a:picLocks noChangeAspect="1"/>
            </p:cNvPicPr>
            <p:nvPr/>
          </p:nvPicPr>
          <p:blipFill>
            <a:blip r:embed="rId2"/>
            <a:stretch>
              <a:fillRect/>
            </a:stretch>
          </p:blipFill>
          <p:spPr>
            <a:xfrm>
              <a:off x="550937" y="4590476"/>
              <a:ext cx="588315" cy="588315"/>
            </a:xfrm>
            <a:prstGeom prst="rect">
              <a:avLst/>
            </a:prstGeom>
          </p:spPr>
        </p:pic>
        <p:pic>
          <p:nvPicPr>
            <p:cNvPr id="72" name="Picture 71" descr="A picture containing building, arch&#10;&#10;Description automatically generated">
              <a:extLst>
                <a:ext uri="{FF2B5EF4-FFF2-40B4-BE49-F238E27FC236}">
                  <a16:creationId xmlns:a16="http://schemas.microsoft.com/office/drawing/2014/main" id="{A63FBED2-234D-4749-80B8-5273C3BBAB1C}"/>
                </a:ext>
              </a:extLst>
            </p:cNvPr>
            <p:cNvPicPr>
              <a:picLocks noChangeAspect="1"/>
            </p:cNvPicPr>
            <p:nvPr/>
          </p:nvPicPr>
          <p:blipFill>
            <a:blip r:embed="rId2"/>
            <a:stretch>
              <a:fillRect/>
            </a:stretch>
          </p:blipFill>
          <p:spPr>
            <a:xfrm>
              <a:off x="1139252" y="4590476"/>
              <a:ext cx="588315" cy="588315"/>
            </a:xfrm>
            <a:prstGeom prst="rect">
              <a:avLst/>
            </a:prstGeom>
          </p:spPr>
        </p:pic>
        <p:pic>
          <p:nvPicPr>
            <p:cNvPr id="73" name="Picture 72" descr="A picture containing building, arch&#10;&#10;Description automatically generated">
              <a:extLst>
                <a:ext uri="{FF2B5EF4-FFF2-40B4-BE49-F238E27FC236}">
                  <a16:creationId xmlns:a16="http://schemas.microsoft.com/office/drawing/2014/main" id="{DAD42456-52D8-2048-87C2-C5F7CE1A2584}"/>
                </a:ext>
              </a:extLst>
            </p:cNvPr>
            <p:cNvPicPr>
              <a:picLocks noChangeAspect="1"/>
            </p:cNvPicPr>
            <p:nvPr/>
          </p:nvPicPr>
          <p:blipFill>
            <a:blip r:embed="rId2"/>
            <a:stretch>
              <a:fillRect/>
            </a:stretch>
          </p:blipFill>
          <p:spPr>
            <a:xfrm>
              <a:off x="1727567" y="4590476"/>
              <a:ext cx="588315" cy="588315"/>
            </a:xfrm>
            <a:prstGeom prst="rect">
              <a:avLst/>
            </a:prstGeom>
          </p:spPr>
        </p:pic>
        <p:pic>
          <p:nvPicPr>
            <p:cNvPr id="74" name="Picture 73" descr="A picture containing building, arch&#10;&#10;Description automatically generated">
              <a:extLst>
                <a:ext uri="{FF2B5EF4-FFF2-40B4-BE49-F238E27FC236}">
                  <a16:creationId xmlns:a16="http://schemas.microsoft.com/office/drawing/2014/main" id="{950D4B5A-3F0C-9647-A0C4-A008394188FD}"/>
                </a:ext>
              </a:extLst>
            </p:cNvPr>
            <p:cNvPicPr>
              <a:picLocks noChangeAspect="1"/>
            </p:cNvPicPr>
            <p:nvPr/>
          </p:nvPicPr>
          <p:blipFill>
            <a:blip r:embed="rId2"/>
            <a:stretch>
              <a:fillRect/>
            </a:stretch>
          </p:blipFill>
          <p:spPr>
            <a:xfrm>
              <a:off x="2315882" y="4590476"/>
              <a:ext cx="588315" cy="588315"/>
            </a:xfrm>
            <a:prstGeom prst="rect">
              <a:avLst/>
            </a:prstGeom>
          </p:spPr>
        </p:pic>
        <p:pic>
          <p:nvPicPr>
            <p:cNvPr id="77" name="Picture 76" descr="A close up of a logo&#10;&#10;Description automatically generated">
              <a:extLst>
                <a:ext uri="{FF2B5EF4-FFF2-40B4-BE49-F238E27FC236}">
                  <a16:creationId xmlns:a16="http://schemas.microsoft.com/office/drawing/2014/main" id="{58CEFC28-1F76-8B4D-9F41-822DA03F5747}"/>
                </a:ext>
              </a:extLst>
            </p:cNvPr>
            <p:cNvPicPr>
              <a:picLocks noChangeAspect="1"/>
            </p:cNvPicPr>
            <p:nvPr/>
          </p:nvPicPr>
          <p:blipFill>
            <a:blip r:embed="rId3">
              <a:lum bright="70000" contrast="-70000"/>
            </a:blip>
            <a:stretch>
              <a:fillRect/>
            </a:stretch>
          </p:blipFill>
          <p:spPr>
            <a:xfrm>
              <a:off x="2904197" y="4590476"/>
              <a:ext cx="588315" cy="588315"/>
            </a:xfrm>
            <a:prstGeom prst="rect">
              <a:avLst/>
            </a:prstGeom>
          </p:spPr>
        </p:pic>
      </p:grpSp>
      <p:graphicFrame>
        <p:nvGraphicFramePr>
          <p:cNvPr id="79" name="Chart 78">
            <a:extLst>
              <a:ext uri="{FF2B5EF4-FFF2-40B4-BE49-F238E27FC236}">
                <a16:creationId xmlns:a16="http://schemas.microsoft.com/office/drawing/2014/main" id="{B13A0DD9-545E-5F4D-90EB-1CD8C872B530}"/>
              </a:ext>
            </a:extLst>
          </p:cNvPr>
          <p:cNvGraphicFramePr/>
          <p:nvPr>
            <p:extLst>
              <p:ext uri="{D42A27DB-BD31-4B8C-83A1-F6EECF244321}">
                <p14:modId xmlns:p14="http://schemas.microsoft.com/office/powerpoint/2010/main" val="2085445083"/>
              </p:ext>
            </p:extLst>
          </p:nvPr>
        </p:nvGraphicFramePr>
        <p:xfrm>
          <a:off x="4112838" y="4607667"/>
          <a:ext cx="2782697" cy="1879895"/>
        </p:xfrm>
        <a:graphic>
          <a:graphicData uri="http://schemas.openxmlformats.org/drawingml/2006/chart">
            <c:chart xmlns:c="http://schemas.openxmlformats.org/drawingml/2006/chart" xmlns:r="http://schemas.openxmlformats.org/officeDocument/2006/relationships" r:id="rId4"/>
          </a:graphicData>
        </a:graphic>
      </p:graphicFrame>
      <p:grpSp>
        <p:nvGrpSpPr>
          <p:cNvPr id="95" name="Group 94">
            <a:extLst>
              <a:ext uri="{FF2B5EF4-FFF2-40B4-BE49-F238E27FC236}">
                <a16:creationId xmlns:a16="http://schemas.microsoft.com/office/drawing/2014/main" id="{2D38EB3A-5DEF-8E48-BD6F-6DBAD692E44A}"/>
              </a:ext>
            </a:extLst>
          </p:cNvPr>
          <p:cNvGrpSpPr/>
          <p:nvPr/>
        </p:nvGrpSpPr>
        <p:grpSpPr>
          <a:xfrm>
            <a:off x="7328445" y="1914699"/>
            <a:ext cx="640298" cy="640298"/>
            <a:chOff x="11057784" y="1879379"/>
            <a:chExt cx="928806" cy="928806"/>
          </a:xfrm>
        </p:grpSpPr>
        <p:pic>
          <p:nvPicPr>
            <p:cNvPr id="92" name="Picture 91">
              <a:extLst>
                <a:ext uri="{FF2B5EF4-FFF2-40B4-BE49-F238E27FC236}">
                  <a16:creationId xmlns:a16="http://schemas.microsoft.com/office/drawing/2014/main" id="{0A4C110E-78E7-F24D-B344-C621B81A7597}"/>
                </a:ext>
              </a:extLst>
            </p:cNvPr>
            <p:cNvPicPr>
              <a:picLocks noChangeAspect="1"/>
            </p:cNvPicPr>
            <p:nvPr/>
          </p:nvPicPr>
          <p:blipFill>
            <a:blip r:embed="rId5"/>
            <a:stretch>
              <a:fillRect/>
            </a:stretch>
          </p:blipFill>
          <p:spPr>
            <a:xfrm>
              <a:off x="11302400" y="2032073"/>
              <a:ext cx="449436" cy="621080"/>
            </a:xfrm>
            <a:prstGeom prst="rect">
              <a:avLst/>
            </a:prstGeom>
          </p:spPr>
        </p:pic>
        <p:sp>
          <p:nvSpPr>
            <p:cNvPr id="94" name="Oval 93">
              <a:extLst>
                <a:ext uri="{FF2B5EF4-FFF2-40B4-BE49-F238E27FC236}">
                  <a16:creationId xmlns:a16="http://schemas.microsoft.com/office/drawing/2014/main" id="{89946BC5-C976-594C-ABDA-581B2A6906AB}"/>
                </a:ext>
              </a:extLst>
            </p:cNvPr>
            <p:cNvSpPr/>
            <p:nvPr/>
          </p:nvSpPr>
          <p:spPr>
            <a:xfrm>
              <a:off x="11057784" y="1879379"/>
              <a:ext cx="928806" cy="92880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86AC2A71-5FD7-054D-98AC-3F175FF40863}"/>
              </a:ext>
            </a:extLst>
          </p:cNvPr>
          <p:cNvSpPr txBox="1"/>
          <p:nvPr/>
        </p:nvSpPr>
        <p:spPr>
          <a:xfrm>
            <a:off x="440164" y="4889511"/>
            <a:ext cx="3891993" cy="1569660"/>
          </a:xfrm>
          <a:prstGeom prst="rect">
            <a:avLst/>
          </a:prstGeom>
          <a:noFill/>
        </p:spPr>
        <p:txBody>
          <a:bodyPr wrap="square" rtlCol="0">
            <a:spAutoFit/>
          </a:bodyPr>
          <a:lstStyle/>
          <a:p>
            <a:r>
              <a:rPr lang="en-US" dirty="0">
                <a:latin typeface="Avenir Book" panose="02000503020000020003" pitchFamily="2" charset="0"/>
              </a:rPr>
              <a:t>Their agricultural industry remains resilient. With </a:t>
            </a:r>
            <a:r>
              <a:rPr lang="en-US" sz="2800" b="1" dirty="0">
                <a:solidFill>
                  <a:srgbClr val="0084C5"/>
                </a:solidFill>
                <a:latin typeface="Avenir Book" panose="02000503020000020003" pitchFamily="2" charset="0"/>
              </a:rPr>
              <a:t>17%</a:t>
            </a:r>
            <a:r>
              <a:rPr lang="en-US" dirty="0">
                <a:latin typeface="Avenir Book" panose="02000503020000020003" pitchFamily="2" charset="0"/>
              </a:rPr>
              <a:t> of the workforce, it currently generates </a:t>
            </a:r>
            <a:r>
              <a:rPr lang="en-US" sz="3200" b="1" dirty="0">
                <a:solidFill>
                  <a:srgbClr val="0084C5"/>
                </a:solidFill>
                <a:latin typeface="Avenir Book" panose="02000503020000020003" pitchFamily="2" charset="0"/>
              </a:rPr>
              <a:t>21%</a:t>
            </a:r>
            <a:r>
              <a:rPr lang="en-US" dirty="0">
                <a:latin typeface="Avenir Book" panose="02000503020000020003" pitchFamily="2" charset="0"/>
              </a:rPr>
              <a:t> of Syria’s GDP. </a:t>
            </a:r>
          </a:p>
        </p:txBody>
      </p:sp>
      <p:cxnSp>
        <p:nvCxnSpPr>
          <p:cNvPr id="81" name="Straight Connector 80">
            <a:extLst>
              <a:ext uri="{FF2B5EF4-FFF2-40B4-BE49-F238E27FC236}">
                <a16:creationId xmlns:a16="http://schemas.microsoft.com/office/drawing/2014/main" id="{00A017A9-B279-6E4E-AB7D-E844049343ED}"/>
              </a:ext>
            </a:extLst>
          </p:cNvPr>
          <p:cNvCxnSpPr/>
          <p:nvPr/>
        </p:nvCxnSpPr>
        <p:spPr>
          <a:xfrm>
            <a:off x="6895535" y="1183659"/>
            <a:ext cx="0" cy="5316204"/>
          </a:xfrm>
          <a:prstGeom prst="line">
            <a:avLst/>
          </a:prstGeom>
          <a:ln>
            <a:solidFill>
              <a:srgbClr val="2AB6ED"/>
            </a:solidFill>
            <a:prstDash val="sysDot"/>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8EB0E8E-BF7E-B74B-A760-EC074CB24C23}"/>
              </a:ext>
            </a:extLst>
          </p:cNvPr>
          <p:cNvSpPr txBox="1"/>
          <p:nvPr/>
        </p:nvSpPr>
        <p:spPr>
          <a:xfrm>
            <a:off x="7135378" y="1183659"/>
            <a:ext cx="4826962" cy="461665"/>
          </a:xfrm>
          <a:prstGeom prst="rect">
            <a:avLst/>
          </a:prstGeom>
          <a:noFill/>
        </p:spPr>
        <p:txBody>
          <a:bodyPr wrap="none" rtlCol="0">
            <a:spAutoFit/>
          </a:bodyPr>
          <a:lstStyle/>
          <a:p>
            <a:pPr algn="ctr"/>
            <a:r>
              <a:rPr lang="en-US" sz="2400" dirty="0">
                <a:latin typeface="Avenir Book" panose="02000503020000020003" pitchFamily="2" charset="0"/>
              </a:rPr>
              <a:t>Rebuilding the Agricultural Sector</a:t>
            </a:r>
          </a:p>
        </p:txBody>
      </p:sp>
      <p:cxnSp>
        <p:nvCxnSpPr>
          <p:cNvPr id="85" name="Straight Connector 84">
            <a:extLst>
              <a:ext uri="{FF2B5EF4-FFF2-40B4-BE49-F238E27FC236}">
                <a16:creationId xmlns:a16="http://schemas.microsoft.com/office/drawing/2014/main" id="{324C1903-1614-2E44-8B9D-284A7E7A45C0}"/>
              </a:ext>
            </a:extLst>
          </p:cNvPr>
          <p:cNvCxnSpPr>
            <a:cxnSpLocks/>
          </p:cNvCxnSpPr>
          <p:nvPr/>
        </p:nvCxnSpPr>
        <p:spPr>
          <a:xfrm>
            <a:off x="7393562" y="1690294"/>
            <a:ext cx="4287187" cy="0"/>
          </a:xfrm>
          <a:prstGeom prst="line">
            <a:avLst/>
          </a:prstGeom>
          <a:ln w="22225">
            <a:solidFill>
              <a:srgbClr val="04A0FE"/>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8F8BE28-FD69-0C42-92CE-EB7712472B75}"/>
              </a:ext>
            </a:extLst>
          </p:cNvPr>
          <p:cNvSpPr txBox="1"/>
          <p:nvPr/>
        </p:nvSpPr>
        <p:spPr>
          <a:xfrm>
            <a:off x="8146877" y="2049376"/>
            <a:ext cx="3680362" cy="369332"/>
          </a:xfrm>
          <a:prstGeom prst="rect">
            <a:avLst/>
          </a:prstGeom>
          <a:noFill/>
        </p:spPr>
        <p:txBody>
          <a:bodyPr wrap="square" rtlCol="0">
            <a:spAutoFit/>
          </a:bodyPr>
          <a:lstStyle/>
          <a:p>
            <a:r>
              <a:rPr lang="en-US" dirty="0">
                <a:latin typeface="Avenir Book" panose="02000503020000020003" pitchFamily="2" charset="0"/>
              </a:rPr>
              <a:t>Water management &amp; treatment</a:t>
            </a:r>
          </a:p>
        </p:txBody>
      </p:sp>
      <p:sp>
        <p:nvSpPr>
          <p:cNvPr id="98" name="TextBox 97">
            <a:extLst>
              <a:ext uri="{FF2B5EF4-FFF2-40B4-BE49-F238E27FC236}">
                <a16:creationId xmlns:a16="http://schemas.microsoft.com/office/drawing/2014/main" id="{E21224AC-7580-6D4D-93A3-B2BB31E72095}"/>
              </a:ext>
            </a:extLst>
          </p:cNvPr>
          <p:cNvSpPr txBox="1"/>
          <p:nvPr/>
        </p:nvSpPr>
        <p:spPr>
          <a:xfrm>
            <a:off x="8146710" y="2913272"/>
            <a:ext cx="3680362" cy="369332"/>
          </a:xfrm>
          <a:prstGeom prst="rect">
            <a:avLst/>
          </a:prstGeom>
          <a:noFill/>
        </p:spPr>
        <p:txBody>
          <a:bodyPr wrap="square" rtlCol="0">
            <a:spAutoFit/>
          </a:bodyPr>
          <a:lstStyle/>
          <a:p>
            <a:r>
              <a:rPr lang="en-US" dirty="0">
                <a:latin typeface="Avenir Book" panose="02000503020000020003" pitchFamily="2" charset="0"/>
              </a:rPr>
              <a:t>Depleted groundwater</a:t>
            </a:r>
          </a:p>
        </p:txBody>
      </p:sp>
      <p:pic>
        <p:nvPicPr>
          <p:cNvPr id="100" name="Picture 99" descr="A close up of a sign&#10;&#10;Description automatically generated">
            <a:extLst>
              <a:ext uri="{FF2B5EF4-FFF2-40B4-BE49-F238E27FC236}">
                <a16:creationId xmlns:a16="http://schemas.microsoft.com/office/drawing/2014/main" id="{70B0FAE5-FEE4-314F-9C93-0EF76EA50E24}"/>
              </a:ext>
            </a:extLst>
          </p:cNvPr>
          <p:cNvPicPr>
            <a:picLocks noChangeAspect="1"/>
          </p:cNvPicPr>
          <p:nvPr/>
        </p:nvPicPr>
        <p:blipFill>
          <a:blip r:embed="rId6"/>
          <a:stretch>
            <a:fillRect/>
          </a:stretch>
        </p:blipFill>
        <p:spPr>
          <a:xfrm>
            <a:off x="7454992" y="2909907"/>
            <a:ext cx="411877" cy="411877"/>
          </a:xfrm>
          <a:prstGeom prst="rect">
            <a:avLst/>
          </a:prstGeom>
        </p:spPr>
      </p:pic>
      <p:sp>
        <p:nvSpPr>
          <p:cNvPr id="101" name="Oval 100">
            <a:extLst>
              <a:ext uri="{FF2B5EF4-FFF2-40B4-BE49-F238E27FC236}">
                <a16:creationId xmlns:a16="http://schemas.microsoft.com/office/drawing/2014/main" id="{85326D82-3D2A-8C43-8E08-7013E560F72B}"/>
              </a:ext>
            </a:extLst>
          </p:cNvPr>
          <p:cNvSpPr/>
          <p:nvPr/>
        </p:nvSpPr>
        <p:spPr>
          <a:xfrm>
            <a:off x="7331844" y="2777789"/>
            <a:ext cx="640298" cy="640298"/>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95AB0B3-A654-0F4A-9165-4C51A36855C1}"/>
              </a:ext>
            </a:extLst>
          </p:cNvPr>
          <p:cNvSpPr txBox="1"/>
          <p:nvPr/>
        </p:nvSpPr>
        <p:spPr>
          <a:xfrm>
            <a:off x="8146710" y="3774373"/>
            <a:ext cx="3680362" cy="369332"/>
          </a:xfrm>
          <a:prstGeom prst="rect">
            <a:avLst/>
          </a:prstGeom>
          <a:noFill/>
        </p:spPr>
        <p:txBody>
          <a:bodyPr wrap="square" rtlCol="0">
            <a:spAutoFit/>
          </a:bodyPr>
          <a:lstStyle/>
          <a:p>
            <a:r>
              <a:rPr lang="en-US" dirty="0">
                <a:latin typeface="Avenir Book" panose="02000503020000020003" pitchFamily="2" charset="0"/>
              </a:rPr>
              <a:t>Inefficient water use</a:t>
            </a:r>
          </a:p>
        </p:txBody>
      </p:sp>
      <p:sp>
        <p:nvSpPr>
          <p:cNvPr id="104" name="Oval 103">
            <a:extLst>
              <a:ext uri="{FF2B5EF4-FFF2-40B4-BE49-F238E27FC236}">
                <a16:creationId xmlns:a16="http://schemas.microsoft.com/office/drawing/2014/main" id="{6E8759B3-16AA-F640-8ED8-B28FFDF558DF}"/>
              </a:ext>
            </a:extLst>
          </p:cNvPr>
          <p:cNvSpPr/>
          <p:nvPr/>
        </p:nvSpPr>
        <p:spPr>
          <a:xfrm>
            <a:off x="7331844" y="3638890"/>
            <a:ext cx="640298" cy="640298"/>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close up of a logo&#10;&#10;Description automatically generated">
            <a:extLst>
              <a:ext uri="{FF2B5EF4-FFF2-40B4-BE49-F238E27FC236}">
                <a16:creationId xmlns:a16="http://schemas.microsoft.com/office/drawing/2014/main" id="{C7F87AD7-4A67-7948-B003-7F677C4E1531}"/>
              </a:ext>
            </a:extLst>
          </p:cNvPr>
          <p:cNvPicPr>
            <a:picLocks noChangeAspect="1"/>
          </p:cNvPicPr>
          <p:nvPr/>
        </p:nvPicPr>
        <p:blipFill>
          <a:blip r:embed="rId7"/>
          <a:stretch>
            <a:fillRect/>
          </a:stretch>
        </p:blipFill>
        <p:spPr>
          <a:xfrm>
            <a:off x="7454992" y="3789363"/>
            <a:ext cx="447104" cy="447104"/>
          </a:xfrm>
          <a:prstGeom prst="rect">
            <a:avLst/>
          </a:prstGeom>
        </p:spPr>
      </p:pic>
      <p:sp>
        <p:nvSpPr>
          <p:cNvPr id="107" name="TextBox 106">
            <a:extLst>
              <a:ext uri="{FF2B5EF4-FFF2-40B4-BE49-F238E27FC236}">
                <a16:creationId xmlns:a16="http://schemas.microsoft.com/office/drawing/2014/main" id="{8B26EFD5-A97C-DD46-91DD-DABFA31D4322}"/>
              </a:ext>
            </a:extLst>
          </p:cNvPr>
          <p:cNvSpPr txBox="1"/>
          <p:nvPr/>
        </p:nvSpPr>
        <p:spPr>
          <a:xfrm>
            <a:off x="8146710" y="4635474"/>
            <a:ext cx="3680362" cy="369332"/>
          </a:xfrm>
          <a:prstGeom prst="rect">
            <a:avLst/>
          </a:prstGeom>
          <a:noFill/>
        </p:spPr>
        <p:txBody>
          <a:bodyPr wrap="square" rtlCol="0">
            <a:spAutoFit/>
          </a:bodyPr>
          <a:lstStyle/>
          <a:p>
            <a:r>
              <a:rPr lang="en-US" dirty="0">
                <a:latin typeface="Avenir Book" panose="02000503020000020003" pitchFamily="2" charset="0"/>
              </a:rPr>
              <a:t>Vaccination of livestock</a:t>
            </a:r>
          </a:p>
        </p:txBody>
      </p:sp>
      <p:sp>
        <p:nvSpPr>
          <p:cNvPr id="108" name="Oval 107">
            <a:extLst>
              <a:ext uri="{FF2B5EF4-FFF2-40B4-BE49-F238E27FC236}">
                <a16:creationId xmlns:a16="http://schemas.microsoft.com/office/drawing/2014/main" id="{1666E34F-48A8-1C49-8EE4-9FA3E0B9DAA1}"/>
              </a:ext>
            </a:extLst>
          </p:cNvPr>
          <p:cNvSpPr/>
          <p:nvPr/>
        </p:nvSpPr>
        <p:spPr>
          <a:xfrm>
            <a:off x="7331844" y="4499991"/>
            <a:ext cx="640298" cy="640298"/>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a:extLst>
              <a:ext uri="{FF2B5EF4-FFF2-40B4-BE49-F238E27FC236}">
                <a16:creationId xmlns:a16="http://schemas.microsoft.com/office/drawing/2014/main" id="{0D0CD823-FA8A-AD4D-AA3D-C8FE5314BB9F}"/>
              </a:ext>
            </a:extLst>
          </p:cNvPr>
          <p:cNvPicPr>
            <a:picLocks noChangeAspect="1"/>
          </p:cNvPicPr>
          <p:nvPr/>
        </p:nvPicPr>
        <p:blipFill>
          <a:blip r:embed="rId8"/>
          <a:stretch>
            <a:fillRect/>
          </a:stretch>
        </p:blipFill>
        <p:spPr>
          <a:xfrm>
            <a:off x="7425012" y="4607667"/>
            <a:ext cx="466510" cy="466510"/>
          </a:xfrm>
          <a:prstGeom prst="rect">
            <a:avLst/>
          </a:prstGeom>
        </p:spPr>
      </p:pic>
      <p:sp>
        <p:nvSpPr>
          <p:cNvPr id="112" name="TextBox 111">
            <a:extLst>
              <a:ext uri="{FF2B5EF4-FFF2-40B4-BE49-F238E27FC236}">
                <a16:creationId xmlns:a16="http://schemas.microsoft.com/office/drawing/2014/main" id="{59ACB538-DC29-6540-8AD6-E866BDE95790}"/>
              </a:ext>
            </a:extLst>
          </p:cNvPr>
          <p:cNvSpPr txBox="1"/>
          <p:nvPr/>
        </p:nvSpPr>
        <p:spPr>
          <a:xfrm>
            <a:off x="8196565" y="5915088"/>
            <a:ext cx="2704587" cy="584775"/>
          </a:xfrm>
          <a:prstGeom prst="rect">
            <a:avLst/>
          </a:prstGeom>
          <a:noFill/>
        </p:spPr>
        <p:txBody>
          <a:bodyPr wrap="none" rtlCol="0">
            <a:spAutoFit/>
          </a:bodyPr>
          <a:lstStyle/>
          <a:p>
            <a:pPr algn="ctr"/>
            <a:r>
              <a:rPr lang="en-US" sz="3200" b="1" dirty="0">
                <a:solidFill>
                  <a:srgbClr val="0084C5"/>
                </a:solidFill>
                <a:latin typeface="Avenir Book" panose="02000503020000020003" pitchFamily="2" charset="0"/>
              </a:rPr>
              <a:t>$11-17 billion</a:t>
            </a:r>
            <a:endParaRPr lang="en-US" sz="2400" dirty="0">
              <a:latin typeface="Avenir Book" panose="02000503020000020003" pitchFamily="2" charset="0"/>
            </a:endParaRPr>
          </a:p>
        </p:txBody>
      </p:sp>
      <p:sp>
        <p:nvSpPr>
          <p:cNvPr id="113" name="Triangle 112">
            <a:extLst>
              <a:ext uri="{FF2B5EF4-FFF2-40B4-BE49-F238E27FC236}">
                <a16:creationId xmlns:a16="http://schemas.microsoft.com/office/drawing/2014/main" id="{B674ED9D-709E-4347-B044-EF81D2124903}"/>
              </a:ext>
            </a:extLst>
          </p:cNvPr>
          <p:cNvSpPr/>
          <p:nvPr/>
        </p:nvSpPr>
        <p:spPr>
          <a:xfrm rot="10800000">
            <a:off x="9205792" y="5360995"/>
            <a:ext cx="686131" cy="313346"/>
          </a:xfrm>
          <a:prstGeom prst="triangle">
            <a:avLst/>
          </a:prstGeom>
          <a:solidFill>
            <a:srgbClr val="00C9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789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8A00668-B5AF-6049-926F-DAFF8C856076}"/>
              </a:ext>
            </a:extLst>
          </p:cNvPr>
          <p:cNvSpPr txBox="1"/>
          <p:nvPr/>
        </p:nvSpPr>
        <p:spPr>
          <a:xfrm>
            <a:off x="4386557" y="134910"/>
            <a:ext cx="3418885" cy="584775"/>
          </a:xfrm>
          <a:prstGeom prst="rect">
            <a:avLst/>
          </a:prstGeom>
          <a:noFill/>
        </p:spPr>
        <p:txBody>
          <a:bodyPr wrap="none" rtlCol="0">
            <a:spAutoFit/>
          </a:bodyPr>
          <a:lstStyle/>
          <a:p>
            <a:pPr algn="ctr"/>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Table of Contents</a:t>
            </a:r>
          </a:p>
        </p:txBody>
      </p:sp>
      <p:cxnSp>
        <p:nvCxnSpPr>
          <p:cNvPr id="23" name="Straight Connector 22">
            <a:extLst>
              <a:ext uri="{FF2B5EF4-FFF2-40B4-BE49-F238E27FC236}">
                <a16:creationId xmlns:a16="http://schemas.microsoft.com/office/drawing/2014/main" id="{BFD5386D-AA22-4947-9D1F-304D17751BB8}"/>
              </a:ext>
            </a:extLst>
          </p:cNvPr>
          <p:cNvCxnSpPr/>
          <p:nvPr/>
        </p:nvCxnSpPr>
        <p:spPr>
          <a:xfrm>
            <a:off x="0" y="793630"/>
            <a:ext cx="12192000" cy="0"/>
          </a:xfrm>
          <a:prstGeom prst="line">
            <a:avLst/>
          </a:prstGeom>
          <a:ln w="44450">
            <a:solidFill>
              <a:srgbClr val="0084C5"/>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6680101C-4530-E54E-8934-B71C3C6A122A}"/>
              </a:ext>
            </a:extLst>
          </p:cNvPr>
          <p:cNvGrpSpPr/>
          <p:nvPr/>
        </p:nvGrpSpPr>
        <p:grpSpPr>
          <a:xfrm>
            <a:off x="1173751" y="2281329"/>
            <a:ext cx="9867185" cy="3328771"/>
            <a:chOff x="1275351" y="2382927"/>
            <a:chExt cx="9867185" cy="3328771"/>
          </a:xfrm>
        </p:grpSpPr>
        <p:grpSp>
          <p:nvGrpSpPr>
            <p:cNvPr id="60" name="Group 59">
              <a:extLst>
                <a:ext uri="{FF2B5EF4-FFF2-40B4-BE49-F238E27FC236}">
                  <a16:creationId xmlns:a16="http://schemas.microsoft.com/office/drawing/2014/main" id="{AB55D0D9-DFA4-5549-B02B-DEF76BC9A254}"/>
                </a:ext>
              </a:extLst>
            </p:cNvPr>
            <p:cNvGrpSpPr/>
            <p:nvPr/>
          </p:nvGrpSpPr>
          <p:grpSpPr>
            <a:xfrm>
              <a:off x="1275351" y="2382927"/>
              <a:ext cx="5010528" cy="3328771"/>
              <a:chOff x="1612000" y="2382927"/>
              <a:chExt cx="5010528" cy="3328771"/>
            </a:xfrm>
          </p:grpSpPr>
          <p:grpSp>
            <p:nvGrpSpPr>
              <p:cNvPr id="90" name="Group 89">
                <a:extLst>
                  <a:ext uri="{FF2B5EF4-FFF2-40B4-BE49-F238E27FC236}">
                    <a16:creationId xmlns:a16="http://schemas.microsoft.com/office/drawing/2014/main" id="{5BFB4FDE-A982-554D-8A9D-CFB64226F2BD}"/>
                  </a:ext>
                </a:extLst>
              </p:cNvPr>
              <p:cNvGrpSpPr/>
              <p:nvPr/>
            </p:nvGrpSpPr>
            <p:grpSpPr>
              <a:xfrm>
                <a:off x="1612000" y="2382927"/>
                <a:ext cx="1705126" cy="2454639"/>
                <a:chOff x="816343" y="2312233"/>
                <a:chExt cx="1705126" cy="2454639"/>
              </a:xfrm>
            </p:grpSpPr>
            <p:sp>
              <p:nvSpPr>
                <p:cNvPr id="94" name="Oval 93">
                  <a:extLst>
                    <a:ext uri="{FF2B5EF4-FFF2-40B4-BE49-F238E27FC236}">
                      <a16:creationId xmlns:a16="http://schemas.microsoft.com/office/drawing/2014/main" id="{0CA0B9EA-B75B-284C-86CA-4846D6279CAF}"/>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D4AC0FE-1A50-054E-ADE7-9E7A053AFF6D}"/>
                    </a:ext>
                  </a:extLst>
                </p:cNvPr>
                <p:cNvSpPr>
                  <a:spLocks noChangeAspect="1"/>
                </p:cNvSpPr>
                <p:nvPr/>
              </p:nvSpPr>
              <p:spPr>
                <a:xfrm>
                  <a:off x="937385" y="2435077"/>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Connector 95">
                  <a:extLst>
                    <a:ext uri="{FF2B5EF4-FFF2-40B4-BE49-F238E27FC236}">
                      <a16:creationId xmlns:a16="http://schemas.microsoft.com/office/drawing/2014/main" id="{1A025828-C4F7-1242-B013-FA13F833207A}"/>
                    </a:ext>
                  </a:extLst>
                </p:cNvPr>
                <p:cNvCxnSpPr>
                  <a:stCxn id="94"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91" name="Rectangle 90">
                <a:extLst>
                  <a:ext uri="{FF2B5EF4-FFF2-40B4-BE49-F238E27FC236}">
                    <a16:creationId xmlns:a16="http://schemas.microsoft.com/office/drawing/2014/main" id="{B03A6725-7EC0-414D-9DAB-813AF353A11F}"/>
                  </a:ext>
                </a:extLst>
              </p:cNvPr>
              <p:cNvSpPr/>
              <p:nvPr/>
            </p:nvSpPr>
            <p:spPr>
              <a:xfrm>
                <a:off x="4038499" y="5163058"/>
                <a:ext cx="2584029" cy="548640"/>
              </a:xfrm>
              <a:prstGeom prst="rect">
                <a:avLst/>
              </a:prstGeom>
              <a:solidFill>
                <a:srgbClr val="2AB6ED">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E1C74942-594E-7243-AF69-245264D7E2FB}"/>
                  </a:ext>
                </a:extLst>
              </p:cNvPr>
              <p:cNvSpPr txBox="1"/>
              <p:nvPr/>
            </p:nvSpPr>
            <p:spPr>
              <a:xfrm>
                <a:off x="1685248" y="5237323"/>
                <a:ext cx="1558632" cy="400110"/>
              </a:xfrm>
              <a:prstGeom prst="rect">
                <a:avLst/>
              </a:prstGeom>
              <a:noFill/>
            </p:spPr>
            <p:txBody>
              <a:bodyPr wrap="none" rtlCol="0">
                <a:spAutoFit/>
              </a:bodyPr>
              <a:lstStyle/>
              <a:p>
                <a:pPr algn="ctr"/>
                <a:r>
                  <a:rPr lang="en-US" sz="2000" dirty="0">
                    <a:latin typeface="Avenir Book" panose="02000503020000020003" pitchFamily="2" charset="0"/>
                  </a:rPr>
                  <a:t>Background</a:t>
                </a:r>
              </a:p>
            </p:txBody>
          </p:sp>
          <p:pic>
            <p:nvPicPr>
              <p:cNvPr id="93" name="Picture 92">
                <a:extLst>
                  <a:ext uri="{FF2B5EF4-FFF2-40B4-BE49-F238E27FC236}">
                    <a16:creationId xmlns:a16="http://schemas.microsoft.com/office/drawing/2014/main" id="{5D1B12C7-6244-EB47-AD6D-5BD9C212B533}"/>
                  </a:ext>
                </a:extLst>
              </p:cNvPr>
              <p:cNvPicPr>
                <a:picLocks noChangeAspect="1"/>
              </p:cNvPicPr>
              <p:nvPr/>
            </p:nvPicPr>
            <p:blipFill>
              <a:blip r:embed="rId2"/>
              <a:stretch>
                <a:fillRect/>
              </a:stretch>
            </p:blipFill>
            <p:spPr>
              <a:xfrm>
                <a:off x="2024446" y="2777409"/>
                <a:ext cx="880232" cy="880232"/>
              </a:xfrm>
              <a:prstGeom prst="rect">
                <a:avLst/>
              </a:prstGeom>
            </p:spPr>
          </p:pic>
        </p:grpSp>
        <p:grpSp>
          <p:nvGrpSpPr>
            <p:cNvPr id="62" name="Group 61">
              <a:extLst>
                <a:ext uri="{FF2B5EF4-FFF2-40B4-BE49-F238E27FC236}">
                  <a16:creationId xmlns:a16="http://schemas.microsoft.com/office/drawing/2014/main" id="{B14F11A5-233C-C248-929A-3F324783BF51}"/>
                </a:ext>
              </a:extLst>
            </p:cNvPr>
            <p:cNvGrpSpPr/>
            <p:nvPr/>
          </p:nvGrpSpPr>
          <p:grpSpPr>
            <a:xfrm>
              <a:off x="3671828" y="2382927"/>
              <a:ext cx="2613151" cy="3256383"/>
              <a:chOff x="3671828" y="2382927"/>
              <a:chExt cx="2613151" cy="3256383"/>
            </a:xfrm>
          </p:grpSpPr>
          <p:grpSp>
            <p:nvGrpSpPr>
              <p:cNvPr id="83" name="Group 82">
                <a:extLst>
                  <a:ext uri="{FF2B5EF4-FFF2-40B4-BE49-F238E27FC236}">
                    <a16:creationId xmlns:a16="http://schemas.microsoft.com/office/drawing/2014/main" id="{1E2000C0-A534-0247-82F1-8849799FE80F}"/>
                  </a:ext>
                </a:extLst>
              </p:cNvPr>
              <p:cNvGrpSpPr/>
              <p:nvPr/>
            </p:nvGrpSpPr>
            <p:grpSpPr>
              <a:xfrm>
                <a:off x="3671828" y="2382927"/>
                <a:ext cx="2613151" cy="3256383"/>
                <a:chOff x="3671828" y="2382927"/>
                <a:chExt cx="2613151" cy="3256383"/>
              </a:xfrm>
            </p:grpSpPr>
            <p:grpSp>
              <p:nvGrpSpPr>
                <p:cNvPr id="85" name="Group 84">
                  <a:extLst>
                    <a:ext uri="{FF2B5EF4-FFF2-40B4-BE49-F238E27FC236}">
                      <a16:creationId xmlns:a16="http://schemas.microsoft.com/office/drawing/2014/main" id="{D471FF45-7056-9943-81B5-D69A6C25636F}"/>
                    </a:ext>
                  </a:extLst>
                </p:cNvPr>
                <p:cNvGrpSpPr/>
                <p:nvPr/>
              </p:nvGrpSpPr>
              <p:grpSpPr>
                <a:xfrm>
                  <a:off x="4140827" y="2382927"/>
                  <a:ext cx="1705126" cy="2454639"/>
                  <a:chOff x="816343" y="2312233"/>
                  <a:chExt cx="1705126" cy="2454639"/>
                </a:xfrm>
              </p:grpSpPr>
              <p:sp>
                <p:nvSpPr>
                  <p:cNvPr id="87" name="Oval 86">
                    <a:extLst>
                      <a:ext uri="{FF2B5EF4-FFF2-40B4-BE49-F238E27FC236}">
                        <a16:creationId xmlns:a16="http://schemas.microsoft.com/office/drawing/2014/main" id="{E2BFC92E-C914-5B4D-AAB7-5F7E2C9526FB}"/>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83E2E02-785E-924C-86D2-C8980253B0AB}"/>
                      </a:ext>
                    </a:extLst>
                  </p:cNvPr>
                  <p:cNvSpPr>
                    <a:spLocks noChangeAspect="1"/>
                  </p:cNvSpPr>
                  <p:nvPr/>
                </p:nvSpPr>
                <p:spPr>
                  <a:xfrm>
                    <a:off x="95237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Connector 88">
                    <a:extLst>
                      <a:ext uri="{FF2B5EF4-FFF2-40B4-BE49-F238E27FC236}">
                        <a16:creationId xmlns:a16="http://schemas.microsoft.com/office/drawing/2014/main" id="{3D93FB40-93A7-E34C-B64D-CAEB4654EFE1}"/>
                      </a:ext>
                    </a:extLst>
                  </p:cNvPr>
                  <p:cNvCxnSpPr>
                    <a:stCxn id="87"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86" name="TextBox 85">
                  <a:extLst>
                    <a:ext uri="{FF2B5EF4-FFF2-40B4-BE49-F238E27FC236}">
                      <a16:creationId xmlns:a16="http://schemas.microsoft.com/office/drawing/2014/main" id="{51CFC626-D981-F040-95F0-09066433333C}"/>
                    </a:ext>
                  </a:extLst>
                </p:cNvPr>
                <p:cNvSpPr txBox="1"/>
                <p:nvPr/>
              </p:nvSpPr>
              <p:spPr>
                <a:xfrm>
                  <a:off x="3671828" y="5239200"/>
                  <a:ext cx="2613151" cy="400110"/>
                </a:xfrm>
                <a:prstGeom prst="rect">
                  <a:avLst/>
                </a:prstGeom>
                <a:noFill/>
              </p:spPr>
              <p:txBody>
                <a:bodyPr wrap="none" rtlCol="0">
                  <a:spAutoFit/>
                </a:bodyPr>
                <a:lstStyle/>
                <a:p>
                  <a:pPr algn="ctr"/>
                  <a:r>
                    <a:rPr lang="en-US" sz="2000" b="1" dirty="0">
                      <a:latin typeface="Avenir Book" panose="02000503020000020003" pitchFamily="2" charset="0"/>
                    </a:rPr>
                    <a:t>Analysis/Visualization</a:t>
                  </a:r>
                </a:p>
              </p:txBody>
            </p:sp>
          </p:grpSp>
          <p:pic>
            <p:nvPicPr>
              <p:cNvPr id="84" name="Picture 83" descr="A picture containing vector graphics&#10;&#10;Description automatically generated">
                <a:extLst>
                  <a:ext uri="{FF2B5EF4-FFF2-40B4-BE49-F238E27FC236}">
                    <a16:creationId xmlns:a16="http://schemas.microsoft.com/office/drawing/2014/main" id="{F5C3194E-4F47-7246-BCA9-A17CB0AEB5C2}"/>
                  </a:ext>
                </a:extLst>
              </p:cNvPr>
              <p:cNvPicPr>
                <a:picLocks noChangeAspect="1"/>
              </p:cNvPicPr>
              <p:nvPr/>
            </p:nvPicPr>
            <p:blipFill>
              <a:blip r:embed="rId3"/>
              <a:stretch>
                <a:fillRect/>
              </a:stretch>
            </p:blipFill>
            <p:spPr>
              <a:xfrm>
                <a:off x="4574321" y="2851362"/>
                <a:ext cx="808156" cy="808156"/>
              </a:xfrm>
              <a:prstGeom prst="rect">
                <a:avLst/>
              </a:prstGeom>
            </p:spPr>
          </p:pic>
        </p:grpSp>
        <p:grpSp>
          <p:nvGrpSpPr>
            <p:cNvPr id="64" name="Group 63">
              <a:extLst>
                <a:ext uri="{FF2B5EF4-FFF2-40B4-BE49-F238E27FC236}">
                  <a16:creationId xmlns:a16="http://schemas.microsoft.com/office/drawing/2014/main" id="{2C7ACFB9-F2AA-FC48-B365-6154C0ED1D5F}"/>
                </a:ext>
              </a:extLst>
            </p:cNvPr>
            <p:cNvGrpSpPr/>
            <p:nvPr/>
          </p:nvGrpSpPr>
          <p:grpSpPr>
            <a:xfrm>
              <a:off x="6879722" y="2386971"/>
              <a:ext cx="1705126" cy="3256383"/>
              <a:chOff x="6361867" y="2382927"/>
              <a:chExt cx="1705126" cy="3256383"/>
            </a:xfrm>
          </p:grpSpPr>
          <p:grpSp>
            <p:nvGrpSpPr>
              <p:cNvPr id="76" name="Group 75">
                <a:extLst>
                  <a:ext uri="{FF2B5EF4-FFF2-40B4-BE49-F238E27FC236}">
                    <a16:creationId xmlns:a16="http://schemas.microsoft.com/office/drawing/2014/main" id="{C249F8A7-B058-5346-9934-B2A588656A04}"/>
                  </a:ext>
                </a:extLst>
              </p:cNvPr>
              <p:cNvGrpSpPr/>
              <p:nvPr/>
            </p:nvGrpSpPr>
            <p:grpSpPr>
              <a:xfrm>
                <a:off x="6361867" y="2382927"/>
                <a:ext cx="1705126" cy="3256383"/>
                <a:chOff x="6361867" y="2382927"/>
                <a:chExt cx="1705126" cy="3256383"/>
              </a:xfrm>
            </p:grpSpPr>
            <p:grpSp>
              <p:nvGrpSpPr>
                <p:cNvPr id="78" name="Group 77">
                  <a:extLst>
                    <a:ext uri="{FF2B5EF4-FFF2-40B4-BE49-F238E27FC236}">
                      <a16:creationId xmlns:a16="http://schemas.microsoft.com/office/drawing/2014/main" id="{9002C8F7-AB54-3647-B94D-7EBCAA77115C}"/>
                    </a:ext>
                  </a:extLst>
                </p:cNvPr>
                <p:cNvGrpSpPr/>
                <p:nvPr/>
              </p:nvGrpSpPr>
              <p:grpSpPr>
                <a:xfrm>
                  <a:off x="6361867" y="2382927"/>
                  <a:ext cx="1705126" cy="2454639"/>
                  <a:chOff x="816343" y="2312233"/>
                  <a:chExt cx="1705126" cy="2454639"/>
                </a:xfrm>
              </p:grpSpPr>
              <p:sp>
                <p:nvSpPr>
                  <p:cNvPr id="80" name="Oval 79">
                    <a:extLst>
                      <a:ext uri="{FF2B5EF4-FFF2-40B4-BE49-F238E27FC236}">
                        <a16:creationId xmlns:a16="http://schemas.microsoft.com/office/drawing/2014/main" id="{ADEA6301-6016-9144-B051-BF4B0CB09D01}"/>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421FD0F4-8544-A541-BDE7-FD8E8FFD5669}"/>
                      </a:ext>
                    </a:extLst>
                  </p:cNvPr>
                  <p:cNvSpPr>
                    <a:spLocks noChangeAspect="1"/>
                  </p:cNvSpPr>
                  <p:nvPr/>
                </p:nvSpPr>
                <p:spPr>
                  <a:xfrm>
                    <a:off x="942586"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Connector 81">
                    <a:extLst>
                      <a:ext uri="{FF2B5EF4-FFF2-40B4-BE49-F238E27FC236}">
                        <a16:creationId xmlns:a16="http://schemas.microsoft.com/office/drawing/2014/main" id="{5AABB78E-4A2A-BC41-8714-7A2EA5987336}"/>
                      </a:ext>
                    </a:extLst>
                  </p:cNvPr>
                  <p:cNvCxnSpPr>
                    <a:stCxn id="80"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705CB2CF-C17A-F24D-882C-6AAE719C73D9}"/>
                    </a:ext>
                  </a:extLst>
                </p:cNvPr>
                <p:cNvSpPr txBox="1"/>
                <p:nvPr/>
              </p:nvSpPr>
              <p:spPr>
                <a:xfrm>
                  <a:off x="6488110" y="5239200"/>
                  <a:ext cx="1452642" cy="400110"/>
                </a:xfrm>
                <a:prstGeom prst="rect">
                  <a:avLst/>
                </a:prstGeom>
                <a:noFill/>
              </p:spPr>
              <p:txBody>
                <a:bodyPr wrap="none" rtlCol="0">
                  <a:spAutoFit/>
                </a:bodyPr>
                <a:lstStyle/>
                <a:p>
                  <a:pPr algn="ctr"/>
                  <a:r>
                    <a:rPr lang="en-US" sz="2000" dirty="0">
                      <a:latin typeface="Avenir Book" panose="02000503020000020003" pitchFamily="2" charset="0"/>
                    </a:rPr>
                    <a:t>Conclusion</a:t>
                  </a:r>
                </a:p>
              </p:txBody>
            </p:sp>
          </p:grpSp>
          <p:pic>
            <p:nvPicPr>
              <p:cNvPr id="77" name="Picture 76" descr="A close up of a logo&#10;&#10;Description automatically generated">
                <a:extLst>
                  <a:ext uri="{FF2B5EF4-FFF2-40B4-BE49-F238E27FC236}">
                    <a16:creationId xmlns:a16="http://schemas.microsoft.com/office/drawing/2014/main" id="{BCF2654F-9DC5-9544-A715-5B3A5C65D60B}"/>
                  </a:ext>
                </a:extLst>
              </p:cNvPr>
              <p:cNvPicPr>
                <a:picLocks noChangeAspect="1"/>
              </p:cNvPicPr>
              <p:nvPr/>
            </p:nvPicPr>
            <p:blipFill>
              <a:blip r:embed="rId4"/>
              <a:stretch>
                <a:fillRect/>
              </a:stretch>
            </p:blipFill>
            <p:spPr>
              <a:xfrm>
                <a:off x="6838181" y="2851024"/>
                <a:ext cx="768932" cy="768932"/>
              </a:xfrm>
              <a:prstGeom prst="rect">
                <a:avLst/>
              </a:prstGeom>
            </p:spPr>
          </p:pic>
        </p:grpSp>
        <p:grpSp>
          <p:nvGrpSpPr>
            <p:cNvPr id="66" name="Group 65">
              <a:extLst>
                <a:ext uri="{FF2B5EF4-FFF2-40B4-BE49-F238E27FC236}">
                  <a16:creationId xmlns:a16="http://schemas.microsoft.com/office/drawing/2014/main" id="{458E6BE7-2220-354A-9542-D1D27FBB4F82}"/>
                </a:ext>
              </a:extLst>
            </p:cNvPr>
            <p:cNvGrpSpPr/>
            <p:nvPr/>
          </p:nvGrpSpPr>
          <p:grpSpPr>
            <a:xfrm>
              <a:off x="9437410" y="2382927"/>
              <a:ext cx="1705126" cy="3256383"/>
              <a:chOff x="8582906" y="2382927"/>
              <a:chExt cx="1705126" cy="3256383"/>
            </a:xfrm>
          </p:grpSpPr>
          <p:grpSp>
            <p:nvGrpSpPr>
              <p:cNvPr id="68" name="Group 67">
                <a:extLst>
                  <a:ext uri="{FF2B5EF4-FFF2-40B4-BE49-F238E27FC236}">
                    <a16:creationId xmlns:a16="http://schemas.microsoft.com/office/drawing/2014/main" id="{5E087357-08A1-1741-A322-6B4E6D33CF33}"/>
                  </a:ext>
                </a:extLst>
              </p:cNvPr>
              <p:cNvGrpSpPr/>
              <p:nvPr/>
            </p:nvGrpSpPr>
            <p:grpSpPr>
              <a:xfrm>
                <a:off x="8582906" y="2382927"/>
                <a:ext cx="1705126" cy="3256383"/>
                <a:chOff x="8582906" y="2382927"/>
                <a:chExt cx="1705126" cy="3256383"/>
              </a:xfrm>
            </p:grpSpPr>
            <p:grpSp>
              <p:nvGrpSpPr>
                <p:cNvPr id="71" name="Group 70">
                  <a:extLst>
                    <a:ext uri="{FF2B5EF4-FFF2-40B4-BE49-F238E27FC236}">
                      <a16:creationId xmlns:a16="http://schemas.microsoft.com/office/drawing/2014/main" id="{7EE646C1-B114-1B4A-A805-A6CD8CDE8FBB}"/>
                    </a:ext>
                  </a:extLst>
                </p:cNvPr>
                <p:cNvGrpSpPr/>
                <p:nvPr/>
              </p:nvGrpSpPr>
              <p:grpSpPr>
                <a:xfrm>
                  <a:off x="8582906" y="2382927"/>
                  <a:ext cx="1705126" cy="2454639"/>
                  <a:chOff x="816343" y="2312233"/>
                  <a:chExt cx="1705126" cy="2454639"/>
                </a:xfrm>
              </p:grpSpPr>
              <p:sp>
                <p:nvSpPr>
                  <p:cNvPr id="73" name="Oval 72">
                    <a:extLst>
                      <a:ext uri="{FF2B5EF4-FFF2-40B4-BE49-F238E27FC236}">
                        <a16:creationId xmlns:a16="http://schemas.microsoft.com/office/drawing/2014/main" id="{5FD3BD30-BEE5-BB46-A7AC-B7CE68D3ABEA}"/>
                      </a:ext>
                    </a:extLst>
                  </p:cNvPr>
                  <p:cNvSpPr/>
                  <p:nvPr/>
                </p:nvSpPr>
                <p:spPr>
                  <a:xfrm>
                    <a:off x="816343" y="2312233"/>
                    <a:ext cx="1705126" cy="1705126"/>
                  </a:xfrm>
                  <a:prstGeom prst="ellipse">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17B8BE4-BA8E-9F42-91E5-D386C1CB4061}"/>
                      </a:ext>
                    </a:extLst>
                  </p:cNvPr>
                  <p:cNvSpPr>
                    <a:spLocks noChangeAspect="1"/>
                  </p:cNvSpPr>
                  <p:nvPr/>
                </p:nvSpPr>
                <p:spPr>
                  <a:xfrm>
                    <a:off x="937385" y="2433276"/>
                    <a:ext cx="1463040" cy="1463040"/>
                  </a:xfrm>
                  <a:prstGeom prst="ellipse">
                    <a:avLst/>
                  </a:prstGeom>
                  <a:solidFill>
                    <a:srgbClr val="2AB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Connector 74">
                    <a:extLst>
                      <a:ext uri="{FF2B5EF4-FFF2-40B4-BE49-F238E27FC236}">
                        <a16:creationId xmlns:a16="http://schemas.microsoft.com/office/drawing/2014/main" id="{57DF32B2-5231-1B43-9098-48CE7A3EED18}"/>
                      </a:ext>
                    </a:extLst>
                  </p:cNvPr>
                  <p:cNvCxnSpPr>
                    <a:stCxn id="73" idx="4"/>
                  </p:cNvCxnSpPr>
                  <p:nvPr/>
                </p:nvCxnSpPr>
                <p:spPr>
                  <a:xfrm flipH="1">
                    <a:off x="1668905" y="4017359"/>
                    <a:ext cx="1" cy="749513"/>
                  </a:xfrm>
                  <a:prstGeom prst="line">
                    <a:avLst/>
                  </a:prstGeom>
                  <a:ln>
                    <a:solidFill>
                      <a:srgbClr val="0084C5"/>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4137C669-EDD2-9741-B139-3E88DECC95F3}"/>
                    </a:ext>
                  </a:extLst>
                </p:cNvPr>
                <p:cNvSpPr txBox="1"/>
                <p:nvPr/>
              </p:nvSpPr>
              <p:spPr>
                <a:xfrm>
                  <a:off x="8764453" y="5239200"/>
                  <a:ext cx="1342035" cy="400110"/>
                </a:xfrm>
                <a:prstGeom prst="rect">
                  <a:avLst/>
                </a:prstGeom>
                <a:noFill/>
              </p:spPr>
              <p:txBody>
                <a:bodyPr wrap="none" rtlCol="0">
                  <a:spAutoFit/>
                </a:bodyPr>
                <a:lstStyle/>
                <a:p>
                  <a:pPr algn="ctr"/>
                  <a:r>
                    <a:rPr lang="en-US" sz="2000" dirty="0">
                      <a:latin typeface="Avenir Book" panose="02000503020000020003" pitchFamily="2" charset="0"/>
                    </a:rPr>
                    <a:t>Questions</a:t>
                  </a:r>
                </a:p>
              </p:txBody>
            </p:sp>
          </p:grpSp>
          <p:pic>
            <p:nvPicPr>
              <p:cNvPr id="70" name="Picture 69">
                <a:extLst>
                  <a:ext uri="{FF2B5EF4-FFF2-40B4-BE49-F238E27FC236}">
                    <a16:creationId xmlns:a16="http://schemas.microsoft.com/office/drawing/2014/main" id="{19EB17A9-CD24-C548-8502-59436A7797FB}"/>
                  </a:ext>
                </a:extLst>
              </p:cNvPr>
              <p:cNvPicPr>
                <a:picLocks noChangeAspect="1"/>
              </p:cNvPicPr>
              <p:nvPr/>
            </p:nvPicPr>
            <p:blipFill>
              <a:blip r:embed="rId5"/>
              <a:stretch>
                <a:fillRect/>
              </a:stretch>
            </p:blipFill>
            <p:spPr>
              <a:xfrm>
                <a:off x="9008692" y="2835947"/>
                <a:ext cx="853551" cy="853551"/>
              </a:xfrm>
              <a:prstGeom prst="rect">
                <a:avLst/>
              </a:prstGeom>
            </p:spPr>
          </p:pic>
        </p:grpSp>
      </p:grpSp>
    </p:spTree>
    <p:extLst>
      <p:ext uri="{BB962C8B-B14F-4D97-AF65-F5344CB8AC3E}">
        <p14:creationId xmlns:p14="http://schemas.microsoft.com/office/powerpoint/2010/main" val="4214412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036FEF-4ED7-FE46-9DD2-9269E65A6E6D}"/>
              </a:ext>
            </a:extLst>
          </p:cNvPr>
          <p:cNvSpPr txBox="1"/>
          <p:nvPr/>
        </p:nvSpPr>
        <p:spPr>
          <a:xfrm>
            <a:off x="106169" y="135376"/>
            <a:ext cx="6090129"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Data Exploration: Refugee Crisis</a:t>
            </a:r>
          </a:p>
        </p:txBody>
      </p:sp>
      <p:pic>
        <p:nvPicPr>
          <p:cNvPr id="4" name="Picture 3">
            <a:extLst>
              <a:ext uri="{FF2B5EF4-FFF2-40B4-BE49-F238E27FC236}">
                <a16:creationId xmlns:a16="http://schemas.microsoft.com/office/drawing/2014/main" id="{B38C49EF-154D-B147-900A-9A32ACBEB97F}"/>
              </a:ext>
            </a:extLst>
          </p:cNvPr>
          <p:cNvPicPr>
            <a:picLocks noChangeAspect="1"/>
          </p:cNvPicPr>
          <p:nvPr/>
        </p:nvPicPr>
        <p:blipFill>
          <a:blip r:embed="rId3"/>
          <a:stretch>
            <a:fillRect/>
          </a:stretch>
        </p:blipFill>
        <p:spPr>
          <a:xfrm>
            <a:off x="682644" y="859221"/>
            <a:ext cx="4049458" cy="3029037"/>
          </a:xfrm>
          <a:prstGeom prst="rect">
            <a:avLst/>
          </a:prstGeom>
        </p:spPr>
      </p:pic>
      <p:pic>
        <p:nvPicPr>
          <p:cNvPr id="5" name="Picture 4">
            <a:extLst>
              <a:ext uri="{FF2B5EF4-FFF2-40B4-BE49-F238E27FC236}">
                <a16:creationId xmlns:a16="http://schemas.microsoft.com/office/drawing/2014/main" id="{419E005A-E1F4-3740-B157-23273F2AAB4A}"/>
              </a:ext>
            </a:extLst>
          </p:cNvPr>
          <p:cNvPicPr>
            <a:picLocks noChangeAspect="1"/>
          </p:cNvPicPr>
          <p:nvPr/>
        </p:nvPicPr>
        <p:blipFill>
          <a:blip r:embed="rId4"/>
          <a:stretch>
            <a:fillRect/>
          </a:stretch>
        </p:blipFill>
        <p:spPr>
          <a:xfrm>
            <a:off x="231511" y="3818221"/>
            <a:ext cx="4500591" cy="3039779"/>
          </a:xfrm>
          <a:prstGeom prst="rect">
            <a:avLst/>
          </a:prstGeom>
        </p:spPr>
      </p:pic>
      <p:cxnSp>
        <p:nvCxnSpPr>
          <p:cNvPr id="7" name="Straight Connector 6">
            <a:extLst>
              <a:ext uri="{FF2B5EF4-FFF2-40B4-BE49-F238E27FC236}">
                <a16:creationId xmlns:a16="http://schemas.microsoft.com/office/drawing/2014/main" id="{BCB3BC7E-B510-4E41-851B-DB80994B342B}"/>
              </a:ext>
            </a:extLst>
          </p:cNvPr>
          <p:cNvCxnSpPr>
            <a:cxnSpLocks/>
          </p:cNvCxnSpPr>
          <p:nvPr/>
        </p:nvCxnSpPr>
        <p:spPr>
          <a:xfrm flipV="1">
            <a:off x="2356662" y="1092425"/>
            <a:ext cx="0" cy="23446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59E9FAE-53FC-EE48-AF08-5C9840F9F941}"/>
              </a:ext>
            </a:extLst>
          </p:cNvPr>
          <p:cNvCxnSpPr>
            <a:cxnSpLocks/>
          </p:cNvCxnSpPr>
          <p:nvPr/>
        </p:nvCxnSpPr>
        <p:spPr>
          <a:xfrm flipV="1">
            <a:off x="2358543" y="4026680"/>
            <a:ext cx="0" cy="23579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A7C712E-E33C-4E4D-A317-198AFB04B21F}"/>
              </a:ext>
            </a:extLst>
          </p:cNvPr>
          <p:cNvSpPr txBox="1"/>
          <p:nvPr/>
        </p:nvSpPr>
        <p:spPr>
          <a:xfrm>
            <a:off x="4615988" y="-2336294"/>
            <a:ext cx="5864490" cy="2308324"/>
          </a:xfrm>
          <a:prstGeom prst="rect">
            <a:avLst/>
          </a:prstGeom>
          <a:noFill/>
        </p:spPr>
        <p:txBody>
          <a:bodyPr wrap="square" rtlCol="0">
            <a:spAutoFit/>
          </a:bodyPr>
          <a:lstStyle/>
          <a:p>
            <a:r>
              <a:rPr lang="en-US" dirty="0">
                <a:latin typeface="Avenir Book" panose="02000503020000020003" pitchFamily="2" charset="0"/>
              </a:rPr>
              <a:t>Syria suffered its </a:t>
            </a:r>
            <a:r>
              <a:rPr lang="en-US" b="1" dirty="0">
                <a:latin typeface="Avenir Black" panose="02000503020000020003" pitchFamily="2" charset="0"/>
              </a:rPr>
              <a:t>worst drought in 900 years</a:t>
            </a:r>
            <a:r>
              <a:rPr lang="en-US" dirty="0">
                <a:latin typeface="Avenir Book" panose="02000503020000020003" pitchFamily="2" charset="0"/>
              </a:rPr>
              <a:t>. Food was already becoming scarce as crops were failing, and the Syrian life expectancy began to plummet. </a:t>
            </a:r>
          </a:p>
          <a:p>
            <a:endParaRPr lang="en-US" dirty="0">
              <a:latin typeface="Avenir Book" panose="02000503020000020003" pitchFamily="2" charset="0"/>
            </a:endParaRPr>
          </a:p>
          <a:p>
            <a:r>
              <a:rPr lang="en-US" dirty="0">
                <a:latin typeface="Avenir Book" panose="02000503020000020003" pitchFamily="2" charset="0"/>
              </a:rPr>
              <a:t>At the same time, the Lebanese War sent as many as </a:t>
            </a:r>
            <a:r>
              <a:rPr lang="en-US" b="1" dirty="0">
                <a:latin typeface="Avenir Black" panose="02000503020000020003" pitchFamily="2" charset="0"/>
              </a:rPr>
              <a:t>50,000 refugees </a:t>
            </a:r>
            <a:r>
              <a:rPr lang="en-US" dirty="0">
                <a:latin typeface="Avenir Book" panose="02000503020000020003" pitchFamily="2" charset="0"/>
              </a:rPr>
              <a:t>across the border into Syria. Syrian households hosted refugees, but the agricultural production could not host the massive influx of people.</a:t>
            </a:r>
          </a:p>
        </p:txBody>
      </p:sp>
      <p:sp>
        <p:nvSpPr>
          <p:cNvPr id="22" name="TextBox 21">
            <a:extLst>
              <a:ext uri="{FF2B5EF4-FFF2-40B4-BE49-F238E27FC236}">
                <a16:creationId xmlns:a16="http://schemas.microsoft.com/office/drawing/2014/main" id="{646D39B4-9625-C94C-A043-2DE8F0AA3D4C}"/>
              </a:ext>
            </a:extLst>
          </p:cNvPr>
          <p:cNvSpPr txBox="1"/>
          <p:nvPr/>
        </p:nvSpPr>
        <p:spPr>
          <a:xfrm>
            <a:off x="5829668" y="2134740"/>
            <a:ext cx="1039708" cy="369332"/>
          </a:xfrm>
          <a:prstGeom prst="rect">
            <a:avLst/>
          </a:prstGeom>
          <a:noFill/>
        </p:spPr>
        <p:txBody>
          <a:bodyPr wrap="none" rtlCol="0">
            <a:spAutoFit/>
          </a:bodyPr>
          <a:lstStyle/>
          <a:p>
            <a:r>
              <a:rPr lang="en-US" dirty="0">
                <a:latin typeface="Avenir Book" panose="02000503020000020003" pitchFamily="2" charset="0"/>
              </a:rPr>
              <a:t>Drought</a:t>
            </a:r>
          </a:p>
        </p:txBody>
      </p:sp>
      <p:sp>
        <p:nvSpPr>
          <p:cNvPr id="23" name="TextBox 22">
            <a:extLst>
              <a:ext uri="{FF2B5EF4-FFF2-40B4-BE49-F238E27FC236}">
                <a16:creationId xmlns:a16="http://schemas.microsoft.com/office/drawing/2014/main" id="{16DEEB26-B649-F747-9888-6BF153EA9482}"/>
              </a:ext>
            </a:extLst>
          </p:cNvPr>
          <p:cNvSpPr txBox="1"/>
          <p:nvPr/>
        </p:nvSpPr>
        <p:spPr>
          <a:xfrm>
            <a:off x="7165105" y="3831105"/>
            <a:ext cx="1936749" cy="369332"/>
          </a:xfrm>
          <a:prstGeom prst="rect">
            <a:avLst/>
          </a:prstGeom>
          <a:noFill/>
        </p:spPr>
        <p:txBody>
          <a:bodyPr wrap="none" rtlCol="0">
            <a:spAutoFit/>
          </a:bodyPr>
          <a:lstStyle/>
          <a:p>
            <a:pPr algn="ctr"/>
            <a:r>
              <a:rPr lang="en-US" dirty="0">
                <a:latin typeface="Avenir Book" panose="02000503020000020003" pitchFamily="2" charset="0"/>
              </a:rPr>
              <a:t>Shortage of food</a:t>
            </a:r>
          </a:p>
        </p:txBody>
      </p:sp>
      <p:sp>
        <p:nvSpPr>
          <p:cNvPr id="24" name="TextBox 23">
            <a:extLst>
              <a:ext uri="{FF2B5EF4-FFF2-40B4-BE49-F238E27FC236}">
                <a16:creationId xmlns:a16="http://schemas.microsoft.com/office/drawing/2014/main" id="{028E8F72-D763-6D48-8874-87E92A5617C4}"/>
              </a:ext>
            </a:extLst>
          </p:cNvPr>
          <p:cNvSpPr txBox="1"/>
          <p:nvPr/>
        </p:nvSpPr>
        <p:spPr>
          <a:xfrm>
            <a:off x="8957394" y="2261924"/>
            <a:ext cx="2250371" cy="646331"/>
          </a:xfrm>
          <a:prstGeom prst="rect">
            <a:avLst/>
          </a:prstGeom>
          <a:noFill/>
        </p:spPr>
        <p:txBody>
          <a:bodyPr wrap="square" rtlCol="0">
            <a:spAutoFit/>
          </a:bodyPr>
          <a:lstStyle/>
          <a:p>
            <a:pPr algn="ctr"/>
            <a:r>
              <a:rPr lang="en-US" dirty="0">
                <a:latin typeface="Avenir Book" panose="02000503020000020003" pitchFamily="2" charset="0"/>
              </a:rPr>
              <a:t>50,000 Lebanese war refugees</a:t>
            </a:r>
          </a:p>
        </p:txBody>
      </p:sp>
      <p:sp>
        <p:nvSpPr>
          <p:cNvPr id="25" name="TextBox 24">
            <a:extLst>
              <a:ext uri="{FF2B5EF4-FFF2-40B4-BE49-F238E27FC236}">
                <a16:creationId xmlns:a16="http://schemas.microsoft.com/office/drawing/2014/main" id="{25AC7BDE-58FC-8342-BC4D-7B67196F56A0}"/>
              </a:ext>
            </a:extLst>
          </p:cNvPr>
          <p:cNvSpPr txBox="1"/>
          <p:nvPr/>
        </p:nvSpPr>
        <p:spPr>
          <a:xfrm>
            <a:off x="7540390" y="4968778"/>
            <a:ext cx="2539478" cy="369332"/>
          </a:xfrm>
          <a:prstGeom prst="rect">
            <a:avLst/>
          </a:prstGeom>
          <a:noFill/>
        </p:spPr>
        <p:txBody>
          <a:bodyPr wrap="none" rtlCol="0">
            <a:spAutoFit/>
          </a:bodyPr>
          <a:lstStyle/>
          <a:p>
            <a:pPr algn="ctr"/>
            <a:r>
              <a:rPr lang="en-US" dirty="0">
                <a:latin typeface="Avenir Book" panose="02000503020000020003" pitchFamily="2" charset="0"/>
              </a:rPr>
              <a:t>Shorter life expectancy</a:t>
            </a:r>
          </a:p>
        </p:txBody>
      </p:sp>
      <p:sp>
        <p:nvSpPr>
          <p:cNvPr id="34" name="TextBox 33">
            <a:extLst>
              <a:ext uri="{FF2B5EF4-FFF2-40B4-BE49-F238E27FC236}">
                <a16:creationId xmlns:a16="http://schemas.microsoft.com/office/drawing/2014/main" id="{1808AD25-C8A4-2947-8F6F-C7A27C3F05B1}"/>
              </a:ext>
            </a:extLst>
          </p:cNvPr>
          <p:cNvSpPr txBox="1"/>
          <p:nvPr/>
        </p:nvSpPr>
        <p:spPr>
          <a:xfrm>
            <a:off x="6859134" y="2781201"/>
            <a:ext cx="2539478" cy="646331"/>
          </a:xfrm>
          <a:prstGeom prst="rect">
            <a:avLst/>
          </a:prstGeom>
          <a:noFill/>
        </p:spPr>
        <p:txBody>
          <a:bodyPr wrap="square" rtlCol="0">
            <a:spAutoFit/>
          </a:bodyPr>
          <a:lstStyle/>
          <a:p>
            <a:pPr algn="ctr"/>
            <a:r>
              <a:rPr lang="en-US" dirty="0">
                <a:latin typeface="Avenir Book" panose="02000503020000020003" pitchFamily="2" charset="0"/>
              </a:rPr>
              <a:t>Decrease in agricultural production</a:t>
            </a:r>
          </a:p>
        </p:txBody>
      </p:sp>
      <p:pic>
        <p:nvPicPr>
          <p:cNvPr id="35" name="Picture 34">
            <a:extLst>
              <a:ext uri="{FF2B5EF4-FFF2-40B4-BE49-F238E27FC236}">
                <a16:creationId xmlns:a16="http://schemas.microsoft.com/office/drawing/2014/main" id="{4E02B5B3-2281-7F45-B891-7CC2DED834F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0313" y1="31406" x2="51406" y2="19531"/>
                        <a14:foregroundMark x1="51406" y1="19531" x2="51406" y2="19531"/>
                        <a14:foregroundMark x1="46962" y1="56271" x2="48921" y2="58125"/>
                        <a14:foregroundMark x1="51563" y1="60625" x2="53906" y2="64844"/>
                        <a14:backgroundMark x1="47813" y1="55937" x2="47813" y2="55937"/>
                        <a14:backgroundMark x1="43594" y1="55625" x2="47188" y2="55937"/>
                        <a14:backgroundMark x1="47500" y1="56406" x2="47500" y2="60625"/>
                        <a14:backgroundMark x1="47813" y1="55625" x2="48594" y2="60625"/>
                        <a14:backgroundMark x1="49219" y1="58125" x2="49219" y2="61406"/>
                        <a14:backgroundMark x1="44688" y1="53906" x2="42188" y2="55625"/>
                      </a14:backgroundRemoval>
                    </a14:imgEffect>
                  </a14:imgLayer>
                </a14:imgProps>
              </a:ext>
            </a:extLst>
          </a:blip>
          <a:stretch>
            <a:fillRect/>
          </a:stretch>
        </p:blipFill>
        <p:spPr>
          <a:xfrm rot="4526795">
            <a:off x="6724001" y="2151971"/>
            <a:ext cx="867615" cy="867615"/>
          </a:xfrm>
          <a:prstGeom prst="rect">
            <a:avLst/>
          </a:prstGeom>
        </p:spPr>
      </p:pic>
      <p:pic>
        <p:nvPicPr>
          <p:cNvPr id="36" name="Picture 35">
            <a:extLst>
              <a:ext uri="{FF2B5EF4-FFF2-40B4-BE49-F238E27FC236}">
                <a16:creationId xmlns:a16="http://schemas.microsoft.com/office/drawing/2014/main" id="{4D458261-D569-9040-B49F-AB18E5D9D706}"/>
              </a:ext>
            </a:extLst>
          </p:cNvPr>
          <p:cNvPicPr>
            <a:picLocks noChangeAspect="1"/>
          </p:cNvPicPr>
          <p:nvPr/>
        </p:nvPicPr>
        <p:blipFill>
          <a:blip r:embed="rId5">
            <a:extLst>
              <a:ext uri="{BEBA8EAE-BF5A-486C-A8C5-ECC9F3942E4B}">
                <a14:imgProps xmlns:a14="http://schemas.microsoft.com/office/drawing/2010/main">
                  <a14:imgLayer r:embed="rId7">
                    <a14:imgEffect>
                      <a14:backgroundRemoval t="10000" b="90000" l="10000" r="90000">
                        <a14:foregroundMark x1="50313" y1="31406" x2="51406" y2="19531"/>
                        <a14:foregroundMark x1="51406" y1="19531" x2="51406" y2="19531"/>
                        <a14:foregroundMark x1="46962" y1="56271" x2="48921" y2="58125"/>
                        <a14:foregroundMark x1="51563" y1="60625" x2="53906" y2="64844"/>
                        <a14:backgroundMark x1="47813" y1="55937" x2="47813" y2="55937"/>
                        <a14:backgroundMark x1="43594" y1="55625" x2="47188" y2="55937"/>
                        <a14:backgroundMark x1="47500" y1="56406" x2="47500" y2="60625"/>
                        <a14:backgroundMark x1="47813" y1="55625" x2="48594" y2="60625"/>
                        <a14:backgroundMark x1="49219" y1="58125" x2="49219" y2="61406"/>
                        <a14:backgroundMark x1="44688" y1="53906" x2="42188" y2="55625"/>
                      </a14:backgroundRemoval>
                    </a14:imgEffect>
                  </a14:imgLayer>
                </a14:imgProps>
              </a:ext>
            </a:extLst>
          </a:blip>
          <a:stretch>
            <a:fillRect/>
          </a:stretch>
        </p:blipFill>
        <p:spPr>
          <a:xfrm rot="19742217" flipH="1" flipV="1">
            <a:off x="8767344" y="2775561"/>
            <a:ext cx="1752675" cy="1709878"/>
          </a:xfrm>
          <a:prstGeom prst="rect">
            <a:avLst/>
          </a:prstGeom>
        </p:spPr>
      </p:pic>
      <p:pic>
        <p:nvPicPr>
          <p:cNvPr id="37" name="Picture 36">
            <a:extLst>
              <a:ext uri="{FF2B5EF4-FFF2-40B4-BE49-F238E27FC236}">
                <a16:creationId xmlns:a16="http://schemas.microsoft.com/office/drawing/2014/main" id="{DBA77C6B-6B1A-3545-AF01-FA95E20CC1B9}"/>
              </a:ext>
            </a:extLst>
          </p:cNvPr>
          <p:cNvPicPr>
            <a:picLocks noChangeAspect="1"/>
          </p:cNvPicPr>
          <p:nvPr/>
        </p:nvPicPr>
        <p:blipFill>
          <a:blip r:embed="rId5">
            <a:extLst>
              <a:ext uri="{BEBA8EAE-BF5A-486C-A8C5-ECC9F3942E4B}">
                <a14:imgProps xmlns:a14="http://schemas.microsoft.com/office/drawing/2010/main">
                  <a14:imgLayer r:embed="rId8">
                    <a14:imgEffect>
                      <a14:backgroundRemoval t="10000" b="90000" l="10000" r="90000">
                        <a14:foregroundMark x1="50313" y1="31406" x2="51406" y2="19531"/>
                        <a14:foregroundMark x1="51406" y1="19531" x2="51406" y2="19531"/>
                        <a14:foregroundMark x1="46962" y1="56271" x2="48921" y2="58125"/>
                        <a14:foregroundMark x1="51563" y1="60625" x2="53906" y2="64844"/>
                        <a14:backgroundMark x1="47813" y1="55937" x2="47813" y2="55937"/>
                        <a14:backgroundMark x1="43594" y1="55625" x2="47188" y2="55937"/>
                        <a14:backgroundMark x1="47500" y1="56406" x2="47500" y2="60625"/>
                        <a14:backgroundMark x1="47813" y1="55625" x2="48594" y2="60625"/>
                        <a14:backgroundMark x1="49219" y1="58125" x2="49219" y2="61406"/>
                        <a14:backgroundMark x1="44688" y1="53906" x2="42188" y2="55625"/>
                      </a14:backgroundRemoval>
                    </a14:imgEffect>
                  </a14:imgLayer>
                </a14:imgProps>
              </a:ext>
            </a:extLst>
          </a:blip>
          <a:stretch>
            <a:fillRect/>
          </a:stretch>
        </p:blipFill>
        <p:spPr>
          <a:xfrm rot="3004660" flipV="1">
            <a:off x="7008481" y="4206012"/>
            <a:ext cx="822703" cy="925192"/>
          </a:xfrm>
          <a:prstGeom prst="rect">
            <a:avLst/>
          </a:prstGeom>
        </p:spPr>
      </p:pic>
      <p:pic>
        <p:nvPicPr>
          <p:cNvPr id="38" name="Picture 37">
            <a:extLst>
              <a:ext uri="{FF2B5EF4-FFF2-40B4-BE49-F238E27FC236}">
                <a16:creationId xmlns:a16="http://schemas.microsoft.com/office/drawing/2014/main" id="{FF6DDB8B-BDF0-B143-A026-6CA0508BA793}"/>
              </a:ext>
            </a:extLst>
          </p:cNvPr>
          <p:cNvPicPr>
            <a:picLocks noChangeAspect="1"/>
          </p:cNvPicPr>
          <p:nvPr/>
        </p:nvPicPr>
        <p:blipFill>
          <a:blip r:embed="rId5">
            <a:extLst>
              <a:ext uri="{BEBA8EAE-BF5A-486C-A8C5-ECC9F3942E4B}">
                <a14:imgProps xmlns:a14="http://schemas.microsoft.com/office/drawing/2010/main">
                  <a14:imgLayer r:embed="rId9">
                    <a14:imgEffect>
                      <a14:backgroundRemoval t="10000" b="90000" l="10000" r="90000">
                        <a14:foregroundMark x1="50313" y1="31406" x2="51406" y2="19531"/>
                        <a14:foregroundMark x1="51406" y1="19531" x2="51406" y2="19531"/>
                        <a14:foregroundMark x1="46962" y1="56271" x2="48921" y2="58125"/>
                        <a14:foregroundMark x1="51563" y1="60625" x2="53906" y2="64844"/>
                        <a14:backgroundMark x1="47813" y1="55937" x2="47813" y2="55937"/>
                        <a14:backgroundMark x1="43594" y1="55625" x2="47188" y2="55937"/>
                        <a14:backgroundMark x1="47500" y1="56406" x2="47500" y2="60625"/>
                        <a14:backgroundMark x1="47813" y1="55625" x2="48594" y2="60625"/>
                        <a14:backgroundMark x1="49219" y1="58125" x2="49219" y2="61406"/>
                        <a14:backgroundMark x1="44688" y1="53906" x2="42188" y2="55625"/>
                      </a14:backgroundRemoval>
                    </a14:imgEffect>
                  </a14:imgLayer>
                </a14:imgProps>
              </a:ext>
            </a:extLst>
          </a:blip>
          <a:stretch>
            <a:fillRect/>
          </a:stretch>
        </p:blipFill>
        <p:spPr>
          <a:xfrm rot="2614079" flipV="1">
            <a:off x="6679184" y="3330061"/>
            <a:ext cx="741619" cy="831801"/>
          </a:xfrm>
          <a:prstGeom prst="rect">
            <a:avLst/>
          </a:prstGeom>
        </p:spPr>
      </p:pic>
      <p:sp>
        <p:nvSpPr>
          <p:cNvPr id="39" name="TextBox 38">
            <a:extLst>
              <a:ext uri="{FF2B5EF4-FFF2-40B4-BE49-F238E27FC236}">
                <a16:creationId xmlns:a16="http://schemas.microsoft.com/office/drawing/2014/main" id="{EDEB5B13-D808-F341-B0FF-05DED7A29948}"/>
              </a:ext>
            </a:extLst>
          </p:cNvPr>
          <p:cNvSpPr txBox="1"/>
          <p:nvPr/>
        </p:nvSpPr>
        <p:spPr>
          <a:xfrm>
            <a:off x="5006599" y="1362969"/>
            <a:ext cx="2178802" cy="646331"/>
          </a:xfrm>
          <a:prstGeom prst="rect">
            <a:avLst/>
          </a:prstGeom>
          <a:noFill/>
        </p:spPr>
        <p:txBody>
          <a:bodyPr wrap="none" rtlCol="0">
            <a:spAutoFit/>
          </a:bodyPr>
          <a:lstStyle/>
          <a:p>
            <a:pPr algn="ctr"/>
            <a:r>
              <a:rPr lang="en-US" sz="3600" b="1" dirty="0">
                <a:solidFill>
                  <a:srgbClr val="0084C5"/>
                </a:solidFill>
                <a:latin typeface="Avenir Book" panose="02000503020000020003" pitchFamily="2" charset="0"/>
              </a:rPr>
              <a:t>In 2006…</a:t>
            </a:r>
          </a:p>
        </p:txBody>
      </p:sp>
      <p:sp>
        <p:nvSpPr>
          <p:cNvPr id="42" name="TextBox 41">
            <a:extLst>
              <a:ext uri="{FF2B5EF4-FFF2-40B4-BE49-F238E27FC236}">
                <a16:creationId xmlns:a16="http://schemas.microsoft.com/office/drawing/2014/main" id="{3F99E72F-1F55-654D-ACE7-F10B29FF2EFE}"/>
              </a:ext>
            </a:extLst>
          </p:cNvPr>
          <p:cNvSpPr txBox="1"/>
          <p:nvPr/>
        </p:nvSpPr>
        <p:spPr>
          <a:xfrm>
            <a:off x="6288597" y="5916183"/>
            <a:ext cx="5538930" cy="707886"/>
          </a:xfrm>
          <a:prstGeom prst="rect">
            <a:avLst/>
          </a:prstGeom>
          <a:noFill/>
        </p:spPr>
        <p:txBody>
          <a:bodyPr wrap="square" rtlCol="0">
            <a:spAutoFit/>
          </a:bodyPr>
          <a:lstStyle/>
          <a:p>
            <a:pPr algn="r"/>
            <a:r>
              <a:rPr lang="en-US" sz="2000" b="1" dirty="0">
                <a:solidFill>
                  <a:srgbClr val="0084C5"/>
                </a:solidFill>
                <a:latin typeface="Avenir Book" panose="02000503020000020003" pitchFamily="2" charset="0"/>
              </a:rPr>
              <a:t>Syria’s life expectancy continued to decrease as the country launched into a civil war in 2011 </a:t>
            </a:r>
          </a:p>
        </p:txBody>
      </p:sp>
    </p:spTree>
    <p:extLst>
      <p:ext uri="{BB962C8B-B14F-4D97-AF65-F5344CB8AC3E}">
        <p14:creationId xmlns:p14="http://schemas.microsoft.com/office/powerpoint/2010/main" val="616995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erson&#10;&#10;Description automatically generated">
            <a:extLst>
              <a:ext uri="{FF2B5EF4-FFF2-40B4-BE49-F238E27FC236}">
                <a16:creationId xmlns:a16="http://schemas.microsoft.com/office/drawing/2014/main" id="{82DA5F6D-2923-9B4A-B97B-4AA3442FB746}"/>
              </a:ext>
            </a:extLst>
          </p:cNvPr>
          <p:cNvPicPr>
            <a:picLocks noChangeAspect="1"/>
          </p:cNvPicPr>
          <p:nvPr/>
        </p:nvPicPr>
        <p:blipFill rotWithShape="1">
          <a:blip r:embed="rId2"/>
          <a:srcRect l="8363" t="8744" r="8952" b="6613"/>
          <a:stretch/>
        </p:blipFill>
        <p:spPr>
          <a:xfrm>
            <a:off x="106169" y="1011798"/>
            <a:ext cx="5714060" cy="3899642"/>
          </a:xfrm>
          <a:prstGeom prst="rect">
            <a:avLst/>
          </a:prstGeom>
        </p:spPr>
      </p:pic>
      <p:sp>
        <p:nvSpPr>
          <p:cNvPr id="7" name="Rectangle 6">
            <a:extLst>
              <a:ext uri="{FF2B5EF4-FFF2-40B4-BE49-F238E27FC236}">
                <a16:creationId xmlns:a16="http://schemas.microsoft.com/office/drawing/2014/main" id="{AAE2CB8F-BEEA-2743-ABD8-9AAFE8FCD337}"/>
              </a:ext>
            </a:extLst>
          </p:cNvPr>
          <p:cNvSpPr/>
          <p:nvPr/>
        </p:nvSpPr>
        <p:spPr>
          <a:xfrm>
            <a:off x="420914" y="5203087"/>
            <a:ext cx="11374632" cy="1342856"/>
          </a:xfrm>
          <a:prstGeom prst="rect">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93DD6FB-9A9C-7242-8E62-BF9CF5701C85}"/>
              </a:ext>
            </a:extLst>
          </p:cNvPr>
          <p:cNvSpPr/>
          <p:nvPr/>
        </p:nvSpPr>
        <p:spPr>
          <a:xfrm>
            <a:off x="711200" y="4959184"/>
            <a:ext cx="2251999" cy="483173"/>
          </a:xfrm>
          <a:prstGeom prst="rect">
            <a:avLst/>
          </a:prstGeom>
          <a:solidFill>
            <a:schemeClr val="bg1"/>
          </a:solid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venir Book" panose="02000503020000020003" pitchFamily="2" charset="0"/>
              </a:rPr>
              <a:t>Key Takeaway</a:t>
            </a:r>
          </a:p>
        </p:txBody>
      </p:sp>
      <p:sp>
        <p:nvSpPr>
          <p:cNvPr id="9" name="TextBox 8">
            <a:extLst>
              <a:ext uri="{FF2B5EF4-FFF2-40B4-BE49-F238E27FC236}">
                <a16:creationId xmlns:a16="http://schemas.microsoft.com/office/drawing/2014/main" id="{CBB4A10A-3683-E944-ABFF-F2A8110F6513}"/>
              </a:ext>
            </a:extLst>
          </p:cNvPr>
          <p:cNvSpPr txBox="1"/>
          <p:nvPr/>
        </p:nvSpPr>
        <p:spPr>
          <a:xfrm>
            <a:off x="106169" y="135376"/>
            <a:ext cx="6168676"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Data Exploration: Iraqi Migration</a:t>
            </a:r>
          </a:p>
        </p:txBody>
      </p:sp>
      <p:pic>
        <p:nvPicPr>
          <p:cNvPr id="11" name="Picture 10" descr="A close up of a map&#10;&#10;Description automatically generated">
            <a:extLst>
              <a:ext uri="{FF2B5EF4-FFF2-40B4-BE49-F238E27FC236}">
                <a16:creationId xmlns:a16="http://schemas.microsoft.com/office/drawing/2014/main" id="{8DB7DCAE-66CF-574A-8D18-087F8ADA7262}"/>
              </a:ext>
            </a:extLst>
          </p:cNvPr>
          <p:cNvPicPr>
            <a:picLocks noChangeAspect="1"/>
          </p:cNvPicPr>
          <p:nvPr/>
        </p:nvPicPr>
        <p:blipFill rotWithShape="1">
          <a:blip r:embed="rId3"/>
          <a:srcRect l="8606" t="7912" r="7584" b="7432"/>
          <a:stretch/>
        </p:blipFill>
        <p:spPr>
          <a:xfrm>
            <a:off x="5975548" y="968256"/>
            <a:ext cx="5790970" cy="3899642"/>
          </a:xfrm>
          <a:prstGeom prst="rect">
            <a:avLst/>
          </a:prstGeom>
        </p:spPr>
      </p:pic>
      <p:sp>
        <p:nvSpPr>
          <p:cNvPr id="14" name="TextBox 13">
            <a:extLst>
              <a:ext uri="{FF2B5EF4-FFF2-40B4-BE49-F238E27FC236}">
                <a16:creationId xmlns:a16="http://schemas.microsoft.com/office/drawing/2014/main" id="{D3D510CD-0D02-D140-A8AA-8E12F94AE360}"/>
              </a:ext>
            </a:extLst>
          </p:cNvPr>
          <p:cNvSpPr txBox="1"/>
          <p:nvPr/>
        </p:nvSpPr>
        <p:spPr>
          <a:xfrm>
            <a:off x="420914" y="5578651"/>
            <a:ext cx="11374632" cy="830997"/>
          </a:xfrm>
          <a:prstGeom prst="rect">
            <a:avLst/>
          </a:prstGeom>
          <a:noFill/>
        </p:spPr>
        <p:txBody>
          <a:bodyPr wrap="square" rtlCol="0">
            <a:spAutoFit/>
          </a:bodyPr>
          <a:lstStyle/>
          <a:p>
            <a:pPr algn="ctr"/>
            <a:r>
              <a:rPr lang="en-US" sz="1600" dirty="0">
                <a:latin typeface="Avenir Book" panose="02000503020000020003" pitchFamily="2" charset="0"/>
              </a:rPr>
              <a:t>The number of people moving into urban areas (defined as </a:t>
            </a:r>
            <a:r>
              <a:rPr lang="en-US" sz="1600" b="1" dirty="0">
                <a:latin typeface="Avenir Book" panose="02000503020000020003" pitchFamily="2" charset="0"/>
              </a:rPr>
              <a:t>1 million+ in population</a:t>
            </a:r>
            <a:r>
              <a:rPr lang="en-US" sz="1600" dirty="0">
                <a:latin typeface="Avenir Book" panose="02000503020000020003" pitchFamily="2" charset="0"/>
              </a:rPr>
              <a:t>)  has historically been increasing until the 1990s (perhaps due to increase in regional conflicts), yet a steady exponential growth in population density is prevalent.  This suggests heavy population growth and perhaps concentrating populations outside of urban areas.</a:t>
            </a:r>
          </a:p>
        </p:txBody>
      </p:sp>
    </p:spTree>
    <p:extLst>
      <p:ext uri="{BB962C8B-B14F-4D97-AF65-F5344CB8AC3E}">
        <p14:creationId xmlns:p14="http://schemas.microsoft.com/office/powerpoint/2010/main" val="75206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0059CAF-CF6F-504A-B884-621EC5A09899}"/>
              </a:ext>
            </a:extLst>
          </p:cNvPr>
          <p:cNvPicPr>
            <a:picLocks noChangeAspect="1"/>
          </p:cNvPicPr>
          <p:nvPr/>
        </p:nvPicPr>
        <p:blipFill rotWithShape="1">
          <a:blip r:embed="rId2"/>
          <a:srcRect l="6684" t="8466" r="8519" b="8994"/>
          <a:stretch/>
        </p:blipFill>
        <p:spPr>
          <a:xfrm>
            <a:off x="7474132" y="1046647"/>
            <a:ext cx="4180113" cy="2712554"/>
          </a:xfrm>
          <a:prstGeom prst="rect">
            <a:avLst/>
          </a:prstGeom>
        </p:spPr>
      </p:pic>
      <p:pic>
        <p:nvPicPr>
          <p:cNvPr id="6" name="Picture 5" descr="A close up of a person&#10;&#10;Description automatically generated">
            <a:extLst>
              <a:ext uri="{FF2B5EF4-FFF2-40B4-BE49-F238E27FC236}">
                <a16:creationId xmlns:a16="http://schemas.microsoft.com/office/drawing/2014/main" id="{204C50A1-0C6F-D740-BA03-8D54BBE8527C}"/>
              </a:ext>
            </a:extLst>
          </p:cNvPr>
          <p:cNvPicPr>
            <a:picLocks noChangeAspect="1"/>
          </p:cNvPicPr>
          <p:nvPr/>
        </p:nvPicPr>
        <p:blipFill rotWithShape="1">
          <a:blip r:embed="rId3"/>
          <a:srcRect l="6039" t="8056" r="8211" b="7207"/>
          <a:stretch/>
        </p:blipFill>
        <p:spPr>
          <a:xfrm>
            <a:off x="7422731" y="3918856"/>
            <a:ext cx="4255974" cy="2803768"/>
          </a:xfrm>
          <a:prstGeom prst="rect">
            <a:avLst/>
          </a:prstGeom>
        </p:spPr>
      </p:pic>
      <p:sp>
        <p:nvSpPr>
          <p:cNvPr id="7" name="TextBox 6">
            <a:extLst>
              <a:ext uri="{FF2B5EF4-FFF2-40B4-BE49-F238E27FC236}">
                <a16:creationId xmlns:a16="http://schemas.microsoft.com/office/drawing/2014/main" id="{2835290A-76F3-1E4E-A7DD-8171C3EF64C1}"/>
              </a:ext>
            </a:extLst>
          </p:cNvPr>
          <p:cNvSpPr txBox="1"/>
          <p:nvPr/>
        </p:nvSpPr>
        <p:spPr>
          <a:xfrm>
            <a:off x="106169" y="135376"/>
            <a:ext cx="9604552"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Data Exploration: Agriculture and Urban Population</a:t>
            </a:r>
          </a:p>
        </p:txBody>
      </p:sp>
      <p:sp>
        <p:nvSpPr>
          <p:cNvPr id="8" name="TextBox 7">
            <a:extLst>
              <a:ext uri="{FF2B5EF4-FFF2-40B4-BE49-F238E27FC236}">
                <a16:creationId xmlns:a16="http://schemas.microsoft.com/office/drawing/2014/main" id="{69F0AAD4-502A-DB4B-AB77-B231B5990AFC}"/>
              </a:ext>
            </a:extLst>
          </p:cNvPr>
          <p:cNvSpPr txBox="1"/>
          <p:nvPr/>
        </p:nvSpPr>
        <p:spPr>
          <a:xfrm>
            <a:off x="2678558" y="1553737"/>
            <a:ext cx="2090713" cy="584775"/>
          </a:xfrm>
          <a:prstGeom prst="rect">
            <a:avLst/>
          </a:prstGeom>
          <a:noFill/>
        </p:spPr>
        <p:txBody>
          <a:bodyPr wrap="square" rtlCol="0">
            <a:spAutoFit/>
          </a:bodyPr>
          <a:lstStyle/>
          <a:p>
            <a:pPr algn="ctr"/>
            <a:r>
              <a:rPr lang="en-US" sz="1600" dirty="0">
                <a:latin typeface="Avenir Book" panose="02000503020000020003" pitchFamily="2" charset="0"/>
              </a:rPr>
              <a:t>Agricultural industry performs poorly</a:t>
            </a:r>
          </a:p>
        </p:txBody>
      </p:sp>
      <p:sp>
        <p:nvSpPr>
          <p:cNvPr id="9" name="TextBox 8">
            <a:extLst>
              <a:ext uri="{FF2B5EF4-FFF2-40B4-BE49-F238E27FC236}">
                <a16:creationId xmlns:a16="http://schemas.microsoft.com/office/drawing/2014/main" id="{D8E0CDAD-E4E3-F947-BD72-0D7D1BB08FF4}"/>
              </a:ext>
            </a:extLst>
          </p:cNvPr>
          <p:cNvSpPr txBox="1"/>
          <p:nvPr/>
        </p:nvSpPr>
        <p:spPr>
          <a:xfrm>
            <a:off x="4695340" y="3918856"/>
            <a:ext cx="1888767" cy="584775"/>
          </a:xfrm>
          <a:prstGeom prst="rect">
            <a:avLst/>
          </a:prstGeom>
          <a:noFill/>
        </p:spPr>
        <p:txBody>
          <a:bodyPr wrap="square" rtlCol="0">
            <a:spAutoFit/>
          </a:bodyPr>
          <a:lstStyle/>
          <a:p>
            <a:pPr algn="ctr"/>
            <a:r>
              <a:rPr lang="en-US" sz="1600" dirty="0">
                <a:latin typeface="Avenir Book" panose="02000503020000020003" pitchFamily="2" charset="0"/>
              </a:rPr>
              <a:t>People migrate to urban areas </a:t>
            </a:r>
          </a:p>
        </p:txBody>
      </p:sp>
      <p:sp>
        <p:nvSpPr>
          <p:cNvPr id="10" name="TextBox 9">
            <a:extLst>
              <a:ext uri="{FF2B5EF4-FFF2-40B4-BE49-F238E27FC236}">
                <a16:creationId xmlns:a16="http://schemas.microsoft.com/office/drawing/2014/main" id="{843642A3-A625-2E4E-BE8F-0BB5C601850D}"/>
              </a:ext>
            </a:extLst>
          </p:cNvPr>
          <p:cNvSpPr txBox="1"/>
          <p:nvPr/>
        </p:nvSpPr>
        <p:spPr>
          <a:xfrm>
            <a:off x="786807" y="3920145"/>
            <a:ext cx="2145177" cy="584775"/>
          </a:xfrm>
          <a:prstGeom prst="rect">
            <a:avLst/>
          </a:prstGeom>
          <a:noFill/>
        </p:spPr>
        <p:txBody>
          <a:bodyPr wrap="square" rtlCol="0">
            <a:spAutoFit/>
          </a:bodyPr>
          <a:lstStyle/>
          <a:p>
            <a:pPr algn="ctr"/>
            <a:r>
              <a:rPr lang="en-US" sz="1600" dirty="0">
                <a:latin typeface="Avenir Book" panose="02000503020000020003" pitchFamily="2" charset="0"/>
              </a:rPr>
              <a:t>There is a shortage of labor in agriculture</a:t>
            </a:r>
          </a:p>
        </p:txBody>
      </p:sp>
      <p:grpSp>
        <p:nvGrpSpPr>
          <p:cNvPr id="11" name="Group 10">
            <a:extLst>
              <a:ext uri="{FF2B5EF4-FFF2-40B4-BE49-F238E27FC236}">
                <a16:creationId xmlns:a16="http://schemas.microsoft.com/office/drawing/2014/main" id="{D8DD9FB5-C6F0-784F-A9D9-18D86A3EC993}"/>
              </a:ext>
            </a:extLst>
          </p:cNvPr>
          <p:cNvGrpSpPr/>
          <p:nvPr/>
        </p:nvGrpSpPr>
        <p:grpSpPr>
          <a:xfrm rot="2771907">
            <a:off x="2502830" y="1875499"/>
            <a:ext cx="2823479" cy="2591409"/>
            <a:chOff x="7202480" y="1084789"/>
            <a:chExt cx="2554142" cy="2344211"/>
          </a:xfrm>
        </p:grpSpPr>
        <p:sp>
          <p:nvSpPr>
            <p:cNvPr id="12" name="Oval 11">
              <a:extLst>
                <a:ext uri="{FF2B5EF4-FFF2-40B4-BE49-F238E27FC236}">
                  <a16:creationId xmlns:a16="http://schemas.microsoft.com/office/drawing/2014/main" id="{6AFD6754-22EF-4442-B47E-CF74FE79D5DC}"/>
                </a:ext>
              </a:extLst>
            </p:cNvPr>
            <p:cNvSpPr>
              <a:spLocks noChangeAspect="1"/>
            </p:cNvSpPr>
            <p:nvPr/>
          </p:nvSpPr>
          <p:spPr>
            <a:xfrm rot="8002057">
              <a:off x="7495089" y="1420331"/>
              <a:ext cx="2008669" cy="2008669"/>
            </a:xfrm>
            <a:prstGeom prst="ellipse">
              <a:avLst/>
            </a:prstGeom>
            <a:gradFill flip="none" rotWithShape="1">
              <a:gsLst>
                <a:gs pos="0">
                  <a:srgbClr val="2AB6ED"/>
                </a:gs>
                <a:gs pos="70000">
                  <a:srgbClr val="00A578"/>
                </a:gs>
                <a:gs pos="25000">
                  <a:srgbClr val="179FC6"/>
                </a:gs>
                <a:gs pos="100000">
                  <a:srgbClr val="00ED3C"/>
                </a:gs>
                <a:gs pos="96000">
                  <a:srgbClr val="00C957"/>
                </a:gs>
              </a:gsLst>
              <a:lin ang="27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2051A45-DB14-F34F-B4F2-58E27DBDCADD}"/>
                </a:ext>
              </a:extLst>
            </p:cNvPr>
            <p:cNvSpPr/>
            <p:nvPr/>
          </p:nvSpPr>
          <p:spPr>
            <a:xfrm rot="8002057">
              <a:off x="7951390" y="1873373"/>
              <a:ext cx="1086942" cy="10869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hevron 13">
              <a:extLst>
                <a:ext uri="{FF2B5EF4-FFF2-40B4-BE49-F238E27FC236}">
                  <a16:creationId xmlns:a16="http://schemas.microsoft.com/office/drawing/2014/main" id="{7E280B9C-3162-1C42-81CC-139BCABD1427}"/>
                </a:ext>
              </a:extLst>
            </p:cNvPr>
            <p:cNvSpPr/>
            <p:nvPr/>
          </p:nvSpPr>
          <p:spPr>
            <a:xfrm>
              <a:off x="8331650" y="1084789"/>
              <a:ext cx="328092" cy="1148346"/>
            </a:xfrm>
            <a:prstGeom prst="chevron">
              <a:avLst>
                <a:gd name="adj"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hevron 14">
              <a:extLst>
                <a:ext uri="{FF2B5EF4-FFF2-40B4-BE49-F238E27FC236}">
                  <a16:creationId xmlns:a16="http://schemas.microsoft.com/office/drawing/2014/main" id="{E7804DEC-DEA0-A64B-96D6-DF16AFA400E8}"/>
                </a:ext>
              </a:extLst>
            </p:cNvPr>
            <p:cNvSpPr/>
            <p:nvPr/>
          </p:nvSpPr>
          <p:spPr>
            <a:xfrm rot="7119418">
              <a:off x="9018403" y="2194121"/>
              <a:ext cx="328092" cy="1148346"/>
            </a:xfrm>
            <a:prstGeom prst="chevron">
              <a:avLst>
                <a:gd name="adj"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a:extLst>
                <a:ext uri="{FF2B5EF4-FFF2-40B4-BE49-F238E27FC236}">
                  <a16:creationId xmlns:a16="http://schemas.microsoft.com/office/drawing/2014/main" id="{B344E983-2638-5A43-89BA-7698DB61FF88}"/>
                </a:ext>
              </a:extLst>
            </p:cNvPr>
            <p:cNvSpPr/>
            <p:nvPr/>
          </p:nvSpPr>
          <p:spPr>
            <a:xfrm rot="15020918">
              <a:off x="7612607" y="2020350"/>
              <a:ext cx="328092" cy="1148346"/>
            </a:xfrm>
            <a:prstGeom prst="chevron">
              <a:avLst>
                <a:gd name="adj" fmla="val 100000"/>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7" name="TextBox 16">
            <a:extLst>
              <a:ext uri="{FF2B5EF4-FFF2-40B4-BE49-F238E27FC236}">
                <a16:creationId xmlns:a16="http://schemas.microsoft.com/office/drawing/2014/main" id="{D3D0F67B-0F63-D94C-9A26-2AF584B18877}"/>
              </a:ext>
            </a:extLst>
          </p:cNvPr>
          <p:cNvSpPr txBox="1"/>
          <p:nvPr/>
        </p:nvSpPr>
        <p:spPr>
          <a:xfrm>
            <a:off x="448256" y="1335290"/>
            <a:ext cx="1382110" cy="584775"/>
          </a:xfrm>
          <a:prstGeom prst="rect">
            <a:avLst/>
          </a:prstGeom>
          <a:noFill/>
        </p:spPr>
        <p:txBody>
          <a:bodyPr wrap="none" rtlCol="0">
            <a:spAutoFit/>
          </a:bodyPr>
          <a:lstStyle/>
          <a:p>
            <a:r>
              <a:rPr lang="en-US" sz="3200" b="1" dirty="0">
                <a:solidFill>
                  <a:srgbClr val="0084C5"/>
                </a:solidFill>
                <a:latin typeface="Avenir Book" panose="02000503020000020003" pitchFamily="2" charset="0"/>
              </a:rPr>
              <a:t>Recall:</a:t>
            </a:r>
          </a:p>
        </p:txBody>
      </p:sp>
      <p:sp>
        <p:nvSpPr>
          <p:cNvPr id="18" name="TextBox 17">
            <a:extLst>
              <a:ext uri="{FF2B5EF4-FFF2-40B4-BE49-F238E27FC236}">
                <a16:creationId xmlns:a16="http://schemas.microsoft.com/office/drawing/2014/main" id="{9D8DBCA6-A8B8-7A43-B9F2-CAB6ACA23C7C}"/>
              </a:ext>
            </a:extLst>
          </p:cNvPr>
          <p:cNvSpPr txBox="1"/>
          <p:nvPr/>
        </p:nvSpPr>
        <p:spPr>
          <a:xfrm>
            <a:off x="804076" y="5449041"/>
            <a:ext cx="6032564" cy="923330"/>
          </a:xfrm>
          <a:prstGeom prst="rect">
            <a:avLst/>
          </a:prstGeom>
          <a:noFill/>
        </p:spPr>
        <p:txBody>
          <a:bodyPr wrap="square" rtlCol="0">
            <a:spAutoFit/>
          </a:bodyPr>
          <a:lstStyle/>
          <a:p>
            <a:pPr algn="ctr"/>
            <a:r>
              <a:rPr lang="en-US" dirty="0">
                <a:latin typeface="Avenir Book" panose="02000503020000020003" pitchFamily="2" charset="0"/>
              </a:rPr>
              <a:t>Not only are they losing labor, they are losing agricultural land as well. Meanwhile, the population density increases and the urban population grows.</a:t>
            </a:r>
          </a:p>
        </p:txBody>
      </p:sp>
      <p:sp>
        <p:nvSpPr>
          <p:cNvPr id="19" name="Rectangle 18">
            <a:extLst>
              <a:ext uri="{FF2B5EF4-FFF2-40B4-BE49-F238E27FC236}">
                <a16:creationId xmlns:a16="http://schemas.microsoft.com/office/drawing/2014/main" id="{B6762664-416E-F645-A92B-99EC4E6012F0}"/>
              </a:ext>
            </a:extLst>
          </p:cNvPr>
          <p:cNvSpPr/>
          <p:nvPr/>
        </p:nvSpPr>
        <p:spPr>
          <a:xfrm>
            <a:off x="544719" y="5196812"/>
            <a:ext cx="6502400" cy="1422400"/>
          </a:xfrm>
          <a:prstGeom prst="rect">
            <a:avLst/>
          </a:prstGeom>
          <a:noFill/>
          <a:ln>
            <a:solidFill>
              <a:srgbClr val="0084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54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5FB148-CB7B-9546-8D30-0BF8A1561A44}"/>
              </a:ext>
            </a:extLst>
          </p:cNvPr>
          <p:cNvSpPr txBox="1"/>
          <p:nvPr/>
        </p:nvSpPr>
        <p:spPr>
          <a:xfrm>
            <a:off x="106169" y="135376"/>
            <a:ext cx="4173900" cy="584775"/>
          </a:xfrm>
          <a:prstGeom prst="rect">
            <a:avLst/>
          </a:prstGeom>
          <a:noFill/>
        </p:spPr>
        <p:txBody>
          <a:bodyPr wrap="none" rtlCol="0">
            <a:spAutoFit/>
          </a:bodyPr>
          <a:lstStyle/>
          <a:p>
            <a:r>
              <a:rPr lang="en-US" sz="3200" dirty="0">
                <a:latin typeface="Avenir Book" panose="02000503020000020003" pitchFamily="2" charset="0"/>
                <a:ea typeface="Hiragino Maru Gothic Pro W4" panose="020F0400000000000000" pitchFamily="34" charset="-128"/>
                <a:cs typeface="Cordia New" panose="020B0304020202020204" pitchFamily="34" charset="-34"/>
              </a:rPr>
              <a:t>Rainfall Through Time</a:t>
            </a:r>
          </a:p>
        </p:txBody>
      </p:sp>
      <p:pic>
        <p:nvPicPr>
          <p:cNvPr id="7" name="Picture 6" descr="A screenshot of a cell phone&#10;&#10;Description automatically generated">
            <a:extLst>
              <a:ext uri="{FF2B5EF4-FFF2-40B4-BE49-F238E27FC236}">
                <a16:creationId xmlns:a16="http://schemas.microsoft.com/office/drawing/2014/main" id="{CC1446D0-8CAF-404C-ACE6-EEB8E86D304C}"/>
              </a:ext>
            </a:extLst>
          </p:cNvPr>
          <p:cNvPicPr>
            <a:picLocks noChangeAspect="1"/>
          </p:cNvPicPr>
          <p:nvPr/>
        </p:nvPicPr>
        <p:blipFill rotWithShape="1">
          <a:blip r:embed="rId2"/>
          <a:srcRect l="5556" t="6376" r="7813" b="6085"/>
          <a:stretch/>
        </p:blipFill>
        <p:spPr>
          <a:xfrm>
            <a:off x="7254083" y="943198"/>
            <a:ext cx="4197686" cy="282779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CD05F32-BEDB-F946-A5D7-1F5AB8DB61B5}"/>
              </a:ext>
            </a:extLst>
          </p:cNvPr>
          <p:cNvPicPr>
            <a:picLocks noChangeAspect="1"/>
          </p:cNvPicPr>
          <p:nvPr/>
        </p:nvPicPr>
        <p:blipFill rotWithShape="1">
          <a:blip r:embed="rId3"/>
          <a:srcRect l="5697" t="7830" r="7672" b="5529"/>
          <a:stretch/>
        </p:blipFill>
        <p:spPr>
          <a:xfrm>
            <a:off x="7254082" y="3957659"/>
            <a:ext cx="4197687" cy="2798743"/>
          </a:xfrm>
          <a:prstGeom prst="rect">
            <a:avLst/>
          </a:prstGeom>
        </p:spPr>
      </p:pic>
      <p:pic>
        <p:nvPicPr>
          <p:cNvPr id="12" name="Picture 11" descr="A close up of a map&#10;&#10;Description automatically generated">
            <a:extLst>
              <a:ext uri="{FF2B5EF4-FFF2-40B4-BE49-F238E27FC236}">
                <a16:creationId xmlns:a16="http://schemas.microsoft.com/office/drawing/2014/main" id="{AC48F243-75F0-FC42-A120-B7E60DE5D2FC}"/>
              </a:ext>
            </a:extLst>
          </p:cNvPr>
          <p:cNvPicPr>
            <a:picLocks noChangeAspect="1"/>
          </p:cNvPicPr>
          <p:nvPr/>
        </p:nvPicPr>
        <p:blipFill>
          <a:blip r:embed="rId4"/>
          <a:stretch>
            <a:fillRect/>
          </a:stretch>
        </p:blipFill>
        <p:spPr>
          <a:xfrm>
            <a:off x="0" y="1105014"/>
            <a:ext cx="6695549" cy="5579624"/>
          </a:xfrm>
          <a:prstGeom prst="rect">
            <a:avLst/>
          </a:prstGeom>
        </p:spPr>
      </p:pic>
    </p:spTree>
    <p:extLst>
      <p:ext uri="{BB962C8B-B14F-4D97-AF65-F5344CB8AC3E}">
        <p14:creationId xmlns:p14="http://schemas.microsoft.com/office/powerpoint/2010/main" val="1085595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856</Words>
  <Application>Microsoft Macintosh PowerPoint</Application>
  <PresentationFormat>Widescreen</PresentationFormat>
  <Paragraphs>85</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Black</vt:lpstr>
      <vt:lpstr>Avenir Book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Caroline Chen</dc:creator>
  <cp:lastModifiedBy>Caroline Chen</cp:lastModifiedBy>
  <cp:revision>49</cp:revision>
  <cp:lastPrinted>2019-04-21T18:18:57Z</cp:lastPrinted>
  <dcterms:created xsi:type="dcterms:W3CDTF">2019-04-21T15:39:57Z</dcterms:created>
  <dcterms:modified xsi:type="dcterms:W3CDTF">2019-04-21T18:19:44Z</dcterms:modified>
</cp:coreProperties>
</file>